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5" r:id="rId2"/>
  </p:sldMasterIdLst>
  <p:notesMasterIdLst>
    <p:notesMasterId r:id="rId27"/>
  </p:notesMasterIdLst>
  <p:handoutMasterIdLst>
    <p:handoutMasterId r:id="rId28"/>
  </p:handoutMasterIdLst>
  <p:sldIdLst>
    <p:sldId id="310" r:id="rId3"/>
    <p:sldId id="301" r:id="rId4"/>
    <p:sldId id="304" r:id="rId5"/>
    <p:sldId id="312" r:id="rId6"/>
    <p:sldId id="313" r:id="rId7"/>
    <p:sldId id="306" r:id="rId8"/>
    <p:sldId id="324" r:id="rId9"/>
    <p:sldId id="315" r:id="rId10"/>
    <p:sldId id="293" r:id="rId11"/>
    <p:sldId id="316" r:id="rId12"/>
    <p:sldId id="294" r:id="rId13"/>
    <p:sldId id="317" r:id="rId14"/>
    <p:sldId id="295" r:id="rId15"/>
    <p:sldId id="318" r:id="rId16"/>
    <p:sldId id="307" r:id="rId17"/>
    <p:sldId id="319" r:id="rId18"/>
    <p:sldId id="320" r:id="rId19"/>
    <p:sldId id="321" r:id="rId20"/>
    <p:sldId id="322" r:id="rId21"/>
    <p:sldId id="302" r:id="rId22"/>
    <p:sldId id="309" r:id="rId23"/>
    <p:sldId id="296" r:id="rId24"/>
    <p:sldId id="314" r:id="rId25"/>
    <p:sldId id="290" r:id="rId26"/>
  </p:sldIdLst>
  <p:sldSz cx="9144000" cy="6858000" type="screen4x3"/>
  <p:notesSz cx="7010400" cy="92964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8C6"/>
    <a:srgbClr val="037A3E"/>
    <a:srgbClr val="F4FAF4"/>
    <a:srgbClr val="87AFBF"/>
    <a:srgbClr val="95B9C6"/>
    <a:srgbClr val="F8F9EB"/>
    <a:srgbClr val="FFFFD5"/>
    <a:srgbClr val="11B115"/>
    <a:srgbClr val="339966"/>
    <a:srgbClr val="E7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F9529FB-F7F1-4122-B7C4-D901D1AFE0D1}">
  <a:tblStyle styleId="{BF9529FB-F7F1-4122-B7C4-D901D1AFE0D1}" styleName="RBC Light Gray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A949A42-8534-413A-A760-ABA5BDE51491}" styleName="RBC Tundra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75" d="100"/>
          <a:sy n="75" d="100"/>
        </p:scale>
        <p:origin x="2132" y="-6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Balanced-Growth Portfolio</c:v>
                </c:pt>
              </c:strCache>
            </c:strRef>
          </c:tx>
          <c:spPr>
            <a:solidFill>
              <a:srgbClr val="95B9C6"/>
            </a:solidFill>
          </c:spPr>
          <c:dPt>
            <c:idx val="0"/>
            <c:bubble3D val="0"/>
            <c:spPr>
              <a:solidFill>
                <a:srgbClr val="95B9C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blur/>
              </a:effectLst>
            </c:spPr>
          </c:dPt>
          <c:dPt>
            <c:idx val="1"/>
            <c:bubble3D val="0"/>
            <c:spPr>
              <a:solidFill>
                <a:srgbClr val="F4FAF4"/>
              </a:soli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blur/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Equities</c:v>
                </c:pt>
                <c:pt idx="1">
                  <c:v>Bonds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24140414286008"/>
          <c:y val="0.12135922330097088"/>
          <c:w val="0.5115171917142799"/>
          <c:h val="0.750757820004453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Balanced-Growth Portfolio</c:v>
                </c:pt>
              </c:strCache>
            </c:strRef>
          </c:tx>
          <c:spPr>
            <a:solidFill>
              <a:srgbClr val="F4FAF4"/>
            </a:solidFill>
          </c:spPr>
          <c:dPt>
            <c:idx val="0"/>
            <c:bubble3D val="0"/>
            <c:spPr>
              <a:solidFill>
                <a:srgbClr val="87AFBF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blur/>
              </a:effectLst>
            </c:spPr>
          </c:dPt>
          <c:dPt>
            <c:idx val="1"/>
            <c:bubble3D val="0"/>
            <c:spPr>
              <a:solidFill>
                <a:srgbClr val="F4FAF4"/>
              </a:soli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blur/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Equities</c:v>
                </c:pt>
                <c:pt idx="1">
                  <c:v>Bonds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Growth Portfolio</c:v>
                </c:pt>
              </c:strCache>
            </c:strRef>
          </c:tx>
          <c:spPr>
            <a:solidFill>
              <a:srgbClr val="F4FAF4"/>
            </a:solidFill>
          </c:spPr>
          <c:dPt>
            <c:idx val="0"/>
            <c:bubble3D val="0"/>
            <c:spPr>
              <a:solidFill>
                <a:srgbClr val="F4FAF4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blur/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</c:f>
              <c:strCache>
                <c:ptCount val="1"/>
                <c:pt idx="0">
                  <c:v>Equities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28FEF-93E8-4874-AD4B-677A62C2E307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2075766-CAB9-4C97-965E-936E4E530C37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rPr>
            <a:t>Custodian: Pershing</a:t>
          </a:r>
          <a:endParaRPr lang="en-US" sz="1400" b="1" dirty="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C7E10719-3559-4824-8CED-82D3E36B832F}" type="sibTrans" cxnId="{1E7D75E3-712F-4175-A04F-BCE8E59E8154}">
      <dgm:prSet/>
      <dgm:spPr/>
      <dgm:t>
        <a:bodyPr/>
        <a:lstStyle/>
        <a:p>
          <a:endParaRPr lang="en-US" sz="140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B3DD191E-5037-4EFD-BE4E-433D04D75B5C}" type="parTrans" cxnId="{1E7D75E3-712F-4175-A04F-BCE8E59E8154}">
      <dgm:prSet/>
      <dgm:spPr/>
      <dgm:t>
        <a:bodyPr/>
        <a:lstStyle/>
        <a:p>
          <a:endParaRPr lang="en-US" sz="140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894A231D-6137-4B44-BC72-EC22ABA76A55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rPr>
            <a:t>Investment Advisor</a:t>
          </a:r>
          <a:r>
            <a:rPr lang="en-US" sz="1400" b="1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rPr>
            <a:t>: RBC </a:t>
          </a:r>
          <a:r>
            <a:rPr lang="en-US" sz="1400" b="1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rPr>
            <a:t>Investment Management (Caribbean</a:t>
          </a:r>
          <a:r>
            <a:rPr lang="en-US" sz="1400" b="1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rPr>
            <a:t>) Limited</a:t>
          </a:r>
          <a:endParaRPr lang="en-US" sz="1400" b="1" dirty="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A64F627A-4CE0-48DF-B472-8EF944C72B02}" type="sibTrans" cxnId="{E6F7D0F7-14CD-46B0-9264-54CDE741E361}">
      <dgm:prSet/>
      <dgm:spPr/>
      <dgm:t>
        <a:bodyPr/>
        <a:lstStyle/>
        <a:p>
          <a:endParaRPr lang="en-US" sz="140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29ADABBB-B96C-4B0A-8AE4-A82EDDE65088}" type="parTrans" cxnId="{E6F7D0F7-14CD-46B0-9264-54CDE741E361}">
      <dgm:prSet/>
      <dgm:spPr/>
      <dgm:t>
        <a:bodyPr/>
        <a:lstStyle/>
        <a:p>
          <a:endParaRPr lang="en-US" sz="140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1B72E25C-1066-4807-95C3-8C5B11CD3F23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rPr>
            <a:t>Sponsor: WISE</a:t>
          </a:r>
          <a:endParaRPr lang="en-US" sz="1400" b="1" dirty="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F2583834-2785-465E-9983-46BE144EA127}" type="sibTrans" cxnId="{0E86C406-1037-46C7-8171-50BE87E66A30}">
      <dgm:prSet/>
      <dgm:spPr/>
      <dgm:t>
        <a:bodyPr/>
        <a:lstStyle/>
        <a:p>
          <a:endParaRPr lang="en-US" sz="140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5A546A2D-5E5E-4347-8069-DF729A0F7A80}" type="parTrans" cxnId="{0E86C406-1037-46C7-8171-50BE87E66A30}">
      <dgm:prSet/>
      <dgm:spPr/>
      <dgm:t>
        <a:bodyPr/>
        <a:lstStyle/>
        <a:p>
          <a:endParaRPr lang="en-US" sz="140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F829BF4A-2C2C-48BC-96BA-4ACA89392B1B}">
      <dgm:prSet custT="1"/>
      <dgm:spPr/>
      <dgm:t>
        <a:bodyPr/>
        <a:lstStyle/>
        <a:p>
          <a:endParaRPr lang="en-US" sz="1400" dirty="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A7121650-5E64-49AA-8FF6-90922967B8BD}" type="parTrans" cxnId="{82BFF9D0-0703-4A30-8FDA-1734B4A142FF}">
      <dgm:prSet/>
      <dgm:spPr/>
      <dgm:t>
        <a:bodyPr/>
        <a:lstStyle/>
        <a:p>
          <a:endParaRPr lang="en-US" sz="140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0EC33089-ACA8-4B1C-8726-CCA240B1CBB1}" type="sibTrans" cxnId="{82BFF9D0-0703-4A30-8FDA-1734B4A142FF}">
      <dgm:prSet/>
      <dgm:spPr/>
      <dgm:t>
        <a:bodyPr/>
        <a:lstStyle/>
        <a:p>
          <a:endParaRPr lang="en-US" sz="140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8DD23010-13B5-40A3-97BB-4097AC445E85}">
      <dgm:prSet custT="1"/>
      <dgm:spPr/>
      <dgm:t>
        <a:bodyPr/>
        <a:lstStyle/>
        <a:p>
          <a:r>
            <a:rPr lang="en-US" sz="14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rPr>
            <a:t>Provides WISE with investment advice on security selection</a:t>
          </a:r>
          <a:endParaRPr lang="en-US" sz="1400" dirty="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BA4E9F14-B350-4912-8B68-97528D68F5E4}" type="parTrans" cxnId="{43C068B2-E50B-4B36-9377-F4F169461AD1}">
      <dgm:prSet/>
      <dgm:spPr/>
      <dgm:t>
        <a:bodyPr/>
        <a:lstStyle/>
        <a:p>
          <a:endParaRPr lang="en-US" sz="140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3C28B651-6004-4640-ABA1-D8435858EF3C}" type="sibTrans" cxnId="{43C068B2-E50B-4B36-9377-F4F169461AD1}">
      <dgm:prSet/>
      <dgm:spPr/>
      <dgm:t>
        <a:bodyPr/>
        <a:lstStyle/>
        <a:p>
          <a:endParaRPr lang="en-US" sz="140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16280023-4918-4548-9C18-47BF031F4421}">
      <dgm:prSet custT="1"/>
      <dgm:spPr/>
      <dgm:t>
        <a:bodyPr/>
        <a:lstStyle/>
        <a:p>
          <a:r>
            <a:rPr lang="en-US" sz="14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rPr>
            <a:t>Provides technology solution</a:t>
          </a:r>
          <a:endParaRPr lang="en-US" sz="1400" dirty="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404BB47B-6C31-4544-BB99-99FF4259E178}" type="parTrans" cxnId="{B4730952-1353-4E86-9287-4432A20997F7}">
      <dgm:prSet/>
      <dgm:spPr/>
      <dgm:t>
        <a:bodyPr/>
        <a:lstStyle/>
        <a:p>
          <a:endParaRPr lang="en-US" sz="140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C9F1AA48-3FE3-4D67-B9AE-C3CCDD729C53}" type="sibTrans" cxnId="{B4730952-1353-4E86-9287-4432A20997F7}">
      <dgm:prSet/>
      <dgm:spPr/>
      <dgm:t>
        <a:bodyPr/>
        <a:lstStyle/>
        <a:p>
          <a:endParaRPr lang="en-US" sz="140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1923B486-C9DE-46C8-A5A5-C25E203AA3A2}">
      <dgm:prSet custT="1"/>
      <dgm:spPr/>
      <dgm:t>
        <a:bodyPr/>
        <a:lstStyle/>
        <a:p>
          <a:r>
            <a:rPr lang="en-US" sz="14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rPr>
            <a:t>Reviews and implements investment advice provided by the investment advisor</a:t>
          </a:r>
        </a:p>
      </dgm:t>
    </dgm:pt>
    <dgm:pt modelId="{895B1C33-BB70-44DB-8A27-C6115F8A3493}" type="parTrans" cxnId="{597AF193-DADB-4C79-B2C2-B7CB457A69A8}">
      <dgm:prSet/>
      <dgm:spPr/>
      <dgm:t>
        <a:bodyPr/>
        <a:lstStyle/>
        <a:p>
          <a:endParaRPr lang="en-US" sz="1400"/>
        </a:p>
      </dgm:t>
    </dgm:pt>
    <dgm:pt modelId="{ADD9C93B-AB34-4EBD-BFAD-EBB9DFB80950}" type="sibTrans" cxnId="{597AF193-DADB-4C79-B2C2-B7CB457A69A8}">
      <dgm:prSet/>
      <dgm:spPr/>
      <dgm:t>
        <a:bodyPr/>
        <a:lstStyle/>
        <a:p>
          <a:endParaRPr lang="en-US" sz="1400"/>
        </a:p>
      </dgm:t>
    </dgm:pt>
    <dgm:pt modelId="{3B17DC32-F89F-47D1-BF25-73F952B1BE57}">
      <dgm:prSet custT="1"/>
      <dgm:spPr/>
      <dgm:t>
        <a:bodyPr/>
        <a:lstStyle/>
        <a:p>
          <a:r>
            <a:rPr lang="en-US" sz="14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rPr>
            <a:t>Markets the CIP</a:t>
          </a:r>
          <a:endParaRPr lang="en-US" sz="1400" dirty="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1378EDF1-E590-47DF-BFDE-8056D20973C4}" type="parTrans" cxnId="{87AE46A0-0C86-4080-BA65-154645A234EA}">
      <dgm:prSet/>
      <dgm:spPr/>
      <dgm:t>
        <a:bodyPr/>
        <a:lstStyle/>
        <a:p>
          <a:endParaRPr lang="en-US" sz="1400"/>
        </a:p>
      </dgm:t>
    </dgm:pt>
    <dgm:pt modelId="{447B0B27-A03D-432A-867F-108BE3A96752}" type="sibTrans" cxnId="{87AE46A0-0C86-4080-BA65-154645A234EA}">
      <dgm:prSet/>
      <dgm:spPr/>
      <dgm:t>
        <a:bodyPr/>
        <a:lstStyle/>
        <a:p>
          <a:endParaRPr lang="en-US" sz="1400"/>
        </a:p>
      </dgm:t>
    </dgm:pt>
    <dgm:pt modelId="{26F9EDC2-81FA-4FA2-A70F-12112D1FA954}">
      <dgm:prSet custT="1"/>
      <dgm:spPr/>
      <dgm:t>
        <a:bodyPr/>
        <a:lstStyle/>
        <a:p>
          <a:endParaRPr lang="en-US" sz="1400" dirty="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F584690B-1D9D-495D-ABDE-F074CEAFD1E0}" type="parTrans" cxnId="{81720028-972D-464A-8F50-BE251AD5C287}">
      <dgm:prSet/>
      <dgm:spPr/>
      <dgm:t>
        <a:bodyPr/>
        <a:lstStyle/>
        <a:p>
          <a:endParaRPr lang="en-US" sz="1400"/>
        </a:p>
      </dgm:t>
    </dgm:pt>
    <dgm:pt modelId="{0F8CAFA0-818A-4FCC-80D9-A41B7F7C9496}" type="sibTrans" cxnId="{81720028-972D-464A-8F50-BE251AD5C287}">
      <dgm:prSet/>
      <dgm:spPr/>
      <dgm:t>
        <a:bodyPr/>
        <a:lstStyle/>
        <a:p>
          <a:endParaRPr lang="en-US" sz="1400"/>
        </a:p>
      </dgm:t>
    </dgm:pt>
    <dgm:pt modelId="{3FBA01B3-04FD-42A7-9208-6E99935E8616}">
      <dgm:prSet custT="1"/>
      <dgm:spPr/>
      <dgm:t>
        <a:bodyPr/>
        <a:lstStyle/>
        <a:p>
          <a:r>
            <a:rPr lang="en-US" sz="14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rPr>
            <a:t>Accepts funds from client and executes trade </a:t>
          </a:r>
        </a:p>
      </dgm:t>
    </dgm:pt>
    <dgm:pt modelId="{1C624F25-5499-4A8D-BE0B-4E88E1AA7E7F}" type="parTrans" cxnId="{F7AD77EB-6246-4471-99D9-2A31654DB0A0}">
      <dgm:prSet/>
      <dgm:spPr/>
      <dgm:t>
        <a:bodyPr/>
        <a:lstStyle/>
        <a:p>
          <a:endParaRPr lang="en-US"/>
        </a:p>
      </dgm:t>
    </dgm:pt>
    <dgm:pt modelId="{1B5A666C-7593-453C-8424-46824DA9D0EE}" type="sibTrans" cxnId="{F7AD77EB-6246-4471-99D9-2A31654DB0A0}">
      <dgm:prSet/>
      <dgm:spPr/>
      <dgm:t>
        <a:bodyPr/>
        <a:lstStyle/>
        <a:p>
          <a:endParaRPr lang="en-US"/>
        </a:p>
      </dgm:t>
    </dgm:pt>
    <dgm:pt modelId="{C12CBD6C-8569-4E4C-AD6D-3B51132FF3FE}">
      <dgm:prSet custT="1"/>
      <dgm:spPr/>
      <dgm:t>
        <a:bodyPr/>
        <a:lstStyle/>
        <a:p>
          <a:endParaRPr lang="en-US" sz="1400" dirty="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226021EB-05A9-4959-A24B-2AF805E53722}" type="parTrans" cxnId="{D2FBEC0B-E0E6-47E4-98F3-F6E38F665373}">
      <dgm:prSet/>
      <dgm:spPr/>
      <dgm:t>
        <a:bodyPr/>
        <a:lstStyle/>
        <a:p>
          <a:endParaRPr lang="en-US"/>
        </a:p>
      </dgm:t>
    </dgm:pt>
    <dgm:pt modelId="{2C43A3CE-C288-44DC-AF08-5A78E6F3ACAF}" type="sibTrans" cxnId="{D2FBEC0B-E0E6-47E4-98F3-F6E38F665373}">
      <dgm:prSet/>
      <dgm:spPr/>
      <dgm:t>
        <a:bodyPr/>
        <a:lstStyle/>
        <a:p>
          <a:endParaRPr lang="en-US"/>
        </a:p>
      </dgm:t>
    </dgm:pt>
    <dgm:pt modelId="{AAC3E696-5CE1-4EB1-B715-3D77652F7427}">
      <dgm:prSet custT="1"/>
      <dgm:spPr/>
      <dgm:t>
        <a:bodyPr/>
        <a:lstStyle/>
        <a:p>
          <a:r>
            <a:rPr lang="en-US" sz="14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rPr>
            <a:t>Provides clients the access to monitor the performance of the portfolios via NetX360</a:t>
          </a:r>
        </a:p>
      </dgm:t>
    </dgm:pt>
    <dgm:pt modelId="{148FE5DB-B825-470B-9427-B53A79F01597}" type="parTrans" cxnId="{32B2A17B-2704-405A-9D92-B3B89AD987BD}">
      <dgm:prSet/>
      <dgm:spPr/>
      <dgm:t>
        <a:bodyPr/>
        <a:lstStyle/>
        <a:p>
          <a:endParaRPr lang="en-US"/>
        </a:p>
      </dgm:t>
    </dgm:pt>
    <dgm:pt modelId="{C55CCACF-3726-4C93-8E38-DD6DE8D0386A}" type="sibTrans" cxnId="{32B2A17B-2704-405A-9D92-B3B89AD987BD}">
      <dgm:prSet/>
      <dgm:spPr/>
      <dgm:t>
        <a:bodyPr/>
        <a:lstStyle/>
        <a:p>
          <a:endParaRPr lang="en-US"/>
        </a:p>
      </dgm:t>
    </dgm:pt>
    <dgm:pt modelId="{F553B7FB-39B9-42DC-A305-8A9F81748DC7}">
      <dgm:prSet custT="1"/>
      <dgm:spPr/>
      <dgm:t>
        <a:bodyPr/>
        <a:lstStyle/>
        <a:p>
          <a:r>
            <a:rPr lang="en-US" sz="14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rPr>
            <a:t>Provides client statements</a:t>
          </a:r>
        </a:p>
      </dgm:t>
    </dgm:pt>
    <dgm:pt modelId="{C1A8A26F-68A9-48DC-8FAF-ACAB4FC15059}" type="parTrans" cxnId="{4C38577F-7B88-4E74-B419-BB1F8BD11DE4}">
      <dgm:prSet/>
      <dgm:spPr/>
      <dgm:t>
        <a:bodyPr/>
        <a:lstStyle/>
        <a:p>
          <a:endParaRPr lang="en-US"/>
        </a:p>
      </dgm:t>
    </dgm:pt>
    <dgm:pt modelId="{885B5926-F86D-4FB2-AE5D-044D97C5948E}" type="sibTrans" cxnId="{4C38577F-7B88-4E74-B419-BB1F8BD11DE4}">
      <dgm:prSet/>
      <dgm:spPr/>
      <dgm:t>
        <a:bodyPr/>
        <a:lstStyle/>
        <a:p>
          <a:endParaRPr lang="en-US"/>
        </a:p>
      </dgm:t>
    </dgm:pt>
    <dgm:pt modelId="{26E599B5-98E5-4C83-B942-38A4CFE74DD4}">
      <dgm:prSet custT="1"/>
      <dgm:spPr/>
      <dgm:t>
        <a:bodyPr/>
        <a:lstStyle/>
        <a:p>
          <a:endParaRPr lang="en-US" sz="1400" dirty="0">
            <a:solidFill>
              <a:srgbClr val="002060"/>
            </a:solidFill>
            <a:latin typeface="Myanmar Text" panose="020B0502040204020203" pitchFamily="34" charset="0"/>
            <a:cs typeface="Myanmar Text" panose="020B0502040204020203" pitchFamily="34" charset="0"/>
          </a:endParaRPr>
        </a:p>
      </dgm:t>
    </dgm:pt>
    <dgm:pt modelId="{DBD5DE3D-682B-4A20-B8F7-A019275171FA}" type="parTrans" cxnId="{7DD682F9-59A9-45DE-8975-9A9BC129E7B6}">
      <dgm:prSet/>
      <dgm:spPr/>
      <dgm:t>
        <a:bodyPr/>
        <a:lstStyle/>
        <a:p>
          <a:endParaRPr lang="en-US"/>
        </a:p>
      </dgm:t>
    </dgm:pt>
    <dgm:pt modelId="{5203113E-1796-40E5-98E5-CF72285ED730}" type="sibTrans" cxnId="{7DD682F9-59A9-45DE-8975-9A9BC129E7B6}">
      <dgm:prSet/>
      <dgm:spPr/>
      <dgm:t>
        <a:bodyPr/>
        <a:lstStyle/>
        <a:p>
          <a:endParaRPr lang="en-US"/>
        </a:p>
      </dgm:t>
    </dgm:pt>
    <dgm:pt modelId="{AC43AECA-334F-4CB9-B27D-D97BA265DC6E}" type="pres">
      <dgm:prSet presAssocID="{AB528FEF-93E8-4874-AD4B-677A62C2E3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B062BF-A7B3-4679-B901-793D9175F4F6}" type="pres">
      <dgm:prSet presAssocID="{1B72E25C-1066-4807-95C3-8C5B11CD3F23}" presName="composite" presStyleCnt="0"/>
      <dgm:spPr/>
    </dgm:pt>
    <dgm:pt modelId="{D8D1205E-11FD-4135-8BDB-5C031900629E}" type="pres">
      <dgm:prSet presAssocID="{1B72E25C-1066-4807-95C3-8C5B11CD3F23}" presName="parTx" presStyleLbl="alignNode1" presStyleIdx="0" presStyleCnt="3" custScaleY="1422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312DBD-89D9-4F84-AE5F-DA73DE735196}" type="pres">
      <dgm:prSet presAssocID="{1B72E25C-1066-4807-95C3-8C5B11CD3F2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D546B-EAED-4FF7-991E-0D676C72F392}" type="pres">
      <dgm:prSet presAssocID="{F2583834-2785-465E-9983-46BE144EA127}" presName="space" presStyleCnt="0"/>
      <dgm:spPr/>
    </dgm:pt>
    <dgm:pt modelId="{DDC49163-A5A7-4984-BB54-733FDE75A0A2}" type="pres">
      <dgm:prSet presAssocID="{894A231D-6137-4B44-BC72-EC22ABA76A55}" presName="composite" presStyleCnt="0"/>
      <dgm:spPr/>
    </dgm:pt>
    <dgm:pt modelId="{BC1E04C5-637B-4AF0-9944-C7E6BD21C444}" type="pres">
      <dgm:prSet presAssocID="{894A231D-6137-4B44-BC72-EC22ABA76A55}" presName="parTx" presStyleLbl="alignNode1" presStyleIdx="1" presStyleCnt="3" custScaleY="1422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11CD3-44DF-4CAC-8FF8-82B026B23562}" type="pres">
      <dgm:prSet presAssocID="{894A231D-6137-4B44-BC72-EC22ABA76A5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2EF68-A025-4A83-A861-5F505F734763}" type="pres">
      <dgm:prSet presAssocID="{A64F627A-4CE0-48DF-B472-8EF944C72B02}" presName="space" presStyleCnt="0"/>
      <dgm:spPr/>
    </dgm:pt>
    <dgm:pt modelId="{C36655E5-9822-40A0-A065-F4CD367BFFFF}" type="pres">
      <dgm:prSet presAssocID="{F2075766-CAB9-4C97-965E-936E4E530C37}" presName="composite" presStyleCnt="0"/>
      <dgm:spPr/>
    </dgm:pt>
    <dgm:pt modelId="{C1E84EE6-E89E-4DA3-812B-42A9A335C968}" type="pres">
      <dgm:prSet presAssocID="{F2075766-CAB9-4C97-965E-936E4E530C37}" presName="parTx" presStyleLbl="alignNode1" presStyleIdx="2" presStyleCnt="3" custScaleY="1422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911E3-1CCE-4688-8EC5-580B69C24DB9}" type="pres">
      <dgm:prSet presAssocID="{F2075766-CAB9-4C97-965E-936E4E530C3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BFF9D0-0703-4A30-8FDA-1734B4A142FF}" srcId="{1B72E25C-1066-4807-95C3-8C5B11CD3F23}" destId="{F829BF4A-2C2C-48BC-96BA-4ACA89392B1B}" srcOrd="0" destOrd="0" parTransId="{A7121650-5E64-49AA-8FF6-90922967B8BD}" sibTransId="{0EC33089-ACA8-4B1C-8726-CCA240B1CBB1}"/>
    <dgm:cxn modelId="{C76DAC31-85CD-4086-918D-E31C297FDCDD}" type="presOf" srcId="{8DD23010-13B5-40A3-97BB-4097AC445E85}" destId="{DD911CD3-44DF-4CAC-8FF8-82B026B23562}" srcOrd="0" destOrd="1" presId="urn:microsoft.com/office/officeart/2005/8/layout/hList1"/>
    <dgm:cxn modelId="{D69DB162-34DC-4918-8D2F-7904C587323C}" type="presOf" srcId="{3B17DC32-F89F-47D1-BF25-73F952B1BE57}" destId="{CA312DBD-89D9-4F84-AE5F-DA73DE735196}" srcOrd="0" destOrd="3" presId="urn:microsoft.com/office/officeart/2005/8/layout/hList1"/>
    <dgm:cxn modelId="{B5AA9B0D-C50C-4945-A71D-D24AD585AAB8}" type="presOf" srcId="{26E599B5-98E5-4C83-B942-38A4CFE74DD4}" destId="{31F911E3-1CCE-4688-8EC5-580B69C24DB9}" srcOrd="0" destOrd="0" presId="urn:microsoft.com/office/officeart/2005/8/layout/hList1"/>
    <dgm:cxn modelId="{6727E4A2-91F1-4E06-9C38-416F63EC6189}" type="presOf" srcId="{26F9EDC2-81FA-4FA2-A70F-12112D1FA954}" destId="{CA312DBD-89D9-4F84-AE5F-DA73DE735196}" srcOrd="0" destOrd="4" presId="urn:microsoft.com/office/officeart/2005/8/layout/hList1"/>
    <dgm:cxn modelId="{D2FBEC0B-E0E6-47E4-98F3-F6E38F665373}" srcId="{894A231D-6137-4B44-BC72-EC22ABA76A55}" destId="{C12CBD6C-8569-4E4C-AD6D-3B51132FF3FE}" srcOrd="0" destOrd="0" parTransId="{226021EB-05A9-4959-A24B-2AF805E53722}" sibTransId="{2C43A3CE-C288-44DC-AF08-5A78E6F3ACAF}"/>
    <dgm:cxn modelId="{AE859F9C-DFF7-48BD-81F4-F630F5F89A06}" type="presOf" srcId="{C12CBD6C-8569-4E4C-AD6D-3B51132FF3FE}" destId="{DD911CD3-44DF-4CAC-8FF8-82B026B23562}" srcOrd="0" destOrd="0" presId="urn:microsoft.com/office/officeart/2005/8/layout/hList1"/>
    <dgm:cxn modelId="{87AE46A0-0C86-4080-BA65-154645A234EA}" srcId="{1B72E25C-1066-4807-95C3-8C5B11CD3F23}" destId="{3B17DC32-F89F-47D1-BF25-73F952B1BE57}" srcOrd="3" destOrd="0" parTransId="{1378EDF1-E590-47DF-BFDE-8056D20973C4}" sibTransId="{447B0B27-A03D-432A-867F-108BE3A96752}"/>
    <dgm:cxn modelId="{4710BB64-C9FD-454F-B5C1-3EEADF9C4693}" type="presOf" srcId="{1B72E25C-1066-4807-95C3-8C5B11CD3F23}" destId="{D8D1205E-11FD-4135-8BDB-5C031900629E}" srcOrd="0" destOrd="0" presId="urn:microsoft.com/office/officeart/2005/8/layout/hList1"/>
    <dgm:cxn modelId="{43C068B2-E50B-4B36-9377-F4F169461AD1}" srcId="{894A231D-6137-4B44-BC72-EC22ABA76A55}" destId="{8DD23010-13B5-40A3-97BB-4097AC445E85}" srcOrd="1" destOrd="0" parTransId="{BA4E9F14-B350-4912-8B68-97528D68F5E4}" sibTransId="{3C28B651-6004-4640-ABA1-D8435858EF3C}"/>
    <dgm:cxn modelId="{4767A2CE-7FB2-4C48-8ED3-4A0E80CE8793}" type="presOf" srcId="{894A231D-6137-4B44-BC72-EC22ABA76A55}" destId="{BC1E04C5-637B-4AF0-9944-C7E6BD21C444}" srcOrd="0" destOrd="0" presId="urn:microsoft.com/office/officeart/2005/8/layout/hList1"/>
    <dgm:cxn modelId="{B44F0EFA-1823-495A-A0CB-D46AA334BF25}" type="presOf" srcId="{F553B7FB-39B9-42DC-A305-8A9F81748DC7}" destId="{31F911E3-1CCE-4688-8EC5-580B69C24DB9}" srcOrd="0" destOrd="3" presId="urn:microsoft.com/office/officeart/2005/8/layout/hList1"/>
    <dgm:cxn modelId="{7DD682F9-59A9-45DE-8975-9A9BC129E7B6}" srcId="{F2075766-CAB9-4C97-965E-936E4E530C37}" destId="{26E599B5-98E5-4C83-B942-38A4CFE74DD4}" srcOrd="0" destOrd="0" parTransId="{DBD5DE3D-682B-4A20-B8F7-A019275171FA}" sibTransId="{5203113E-1796-40E5-98E5-CF72285ED730}"/>
    <dgm:cxn modelId="{5907258D-D5D4-413A-8521-81F89946D5D8}" type="presOf" srcId="{3FBA01B3-04FD-42A7-9208-6E99935E8616}" destId="{CA312DBD-89D9-4F84-AE5F-DA73DE735196}" srcOrd="0" destOrd="2" presId="urn:microsoft.com/office/officeart/2005/8/layout/hList1"/>
    <dgm:cxn modelId="{6351A363-EFCA-442B-8843-86E81FF103BE}" type="presOf" srcId="{F2075766-CAB9-4C97-965E-936E4E530C37}" destId="{C1E84EE6-E89E-4DA3-812B-42A9A335C968}" srcOrd="0" destOrd="0" presId="urn:microsoft.com/office/officeart/2005/8/layout/hList1"/>
    <dgm:cxn modelId="{4F5CBE8A-8AA0-4225-99A8-835C423340B7}" type="presOf" srcId="{F829BF4A-2C2C-48BC-96BA-4ACA89392B1B}" destId="{CA312DBD-89D9-4F84-AE5F-DA73DE735196}" srcOrd="0" destOrd="0" presId="urn:microsoft.com/office/officeart/2005/8/layout/hList1"/>
    <dgm:cxn modelId="{F7AD77EB-6246-4471-99D9-2A31654DB0A0}" srcId="{1B72E25C-1066-4807-95C3-8C5B11CD3F23}" destId="{3FBA01B3-04FD-42A7-9208-6E99935E8616}" srcOrd="2" destOrd="0" parTransId="{1C624F25-5499-4A8D-BE0B-4E88E1AA7E7F}" sibTransId="{1B5A666C-7593-453C-8424-46824DA9D0EE}"/>
    <dgm:cxn modelId="{B4730952-1353-4E86-9287-4432A20997F7}" srcId="{F2075766-CAB9-4C97-965E-936E4E530C37}" destId="{16280023-4918-4548-9C18-47BF031F4421}" srcOrd="1" destOrd="0" parTransId="{404BB47B-6C31-4544-BB99-99FF4259E178}" sibTransId="{C9F1AA48-3FE3-4D67-B9AE-C3CCDD729C53}"/>
    <dgm:cxn modelId="{32B2A17B-2704-405A-9D92-B3B89AD987BD}" srcId="{F2075766-CAB9-4C97-965E-936E4E530C37}" destId="{AAC3E696-5CE1-4EB1-B715-3D77652F7427}" srcOrd="2" destOrd="0" parTransId="{148FE5DB-B825-470B-9427-B53A79F01597}" sibTransId="{C55CCACF-3726-4C93-8E38-DD6DE8D0386A}"/>
    <dgm:cxn modelId="{621D8114-CE8A-4A25-8B8C-008C1BE7C7D8}" type="presOf" srcId="{AB528FEF-93E8-4874-AD4B-677A62C2E307}" destId="{AC43AECA-334F-4CB9-B27D-D97BA265DC6E}" srcOrd="0" destOrd="0" presId="urn:microsoft.com/office/officeart/2005/8/layout/hList1"/>
    <dgm:cxn modelId="{B1BA99BA-2D1B-4F90-A346-C5D7AC0EC2EC}" type="presOf" srcId="{16280023-4918-4548-9C18-47BF031F4421}" destId="{31F911E3-1CCE-4688-8EC5-580B69C24DB9}" srcOrd="0" destOrd="1" presId="urn:microsoft.com/office/officeart/2005/8/layout/hList1"/>
    <dgm:cxn modelId="{81720028-972D-464A-8F50-BE251AD5C287}" srcId="{1B72E25C-1066-4807-95C3-8C5B11CD3F23}" destId="{26F9EDC2-81FA-4FA2-A70F-12112D1FA954}" srcOrd="4" destOrd="0" parTransId="{F584690B-1D9D-495D-ABDE-F074CEAFD1E0}" sibTransId="{0F8CAFA0-818A-4FCC-80D9-A41B7F7C9496}"/>
    <dgm:cxn modelId="{E6F7D0F7-14CD-46B0-9264-54CDE741E361}" srcId="{AB528FEF-93E8-4874-AD4B-677A62C2E307}" destId="{894A231D-6137-4B44-BC72-EC22ABA76A55}" srcOrd="1" destOrd="0" parTransId="{29ADABBB-B96C-4B0A-8AE4-A82EDDE65088}" sibTransId="{A64F627A-4CE0-48DF-B472-8EF944C72B02}"/>
    <dgm:cxn modelId="{52953ED3-FEDF-427B-9337-84B6EA8F6E25}" type="presOf" srcId="{1923B486-C9DE-46C8-A5A5-C25E203AA3A2}" destId="{CA312DBD-89D9-4F84-AE5F-DA73DE735196}" srcOrd="0" destOrd="1" presId="urn:microsoft.com/office/officeart/2005/8/layout/hList1"/>
    <dgm:cxn modelId="{1E7D75E3-712F-4175-A04F-BCE8E59E8154}" srcId="{AB528FEF-93E8-4874-AD4B-677A62C2E307}" destId="{F2075766-CAB9-4C97-965E-936E4E530C37}" srcOrd="2" destOrd="0" parTransId="{B3DD191E-5037-4EFD-BE4E-433D04D75B5C}" sibTransId="{C7E10719-3559-4824-8CED-82D3E36B832F}"/>
    <dgm:cxn modelId="{597AF193-DADB-4C79-B2C2-B7CB457A69A8}" srcId="{1B72E25C-1066-4807-95C3-8C5B11CD3F23}" destId="{1923B486-C9DE-46C8-A5A5-C25E203AA3A2}" srcOrd="1" destOrd="0" parTransId="{895B1C33-BB70-44DB-8A27-C6115F8A3493}" sibTransId="{ADD9C93B-AB34-4EBD-BFAD-EBB9DFB80950}"/>
    <dgm:cxn modelId="{0E86C406-1037-46C7-8171-50BE87E66A30}" srcId="{AB528FEF-93E8-4874-AD4B-677A62C2E307}" destId="{1B72E25C-1066-4807-95C3-8C5B11CD3F23}" srcOrd="0" destOrd="0" parTransId="{5A546A2D-5E5E-4347-8069-DF729A0F7A80}" sibTransId="{F2583834-2785-465E-9983-46BE144EA127}"/>
    <dgm:cxn modelId="{0C848EFC-927C-48B5-AE3D-89625616BC20}" type="presOf" srcId="{AAC3E696-5CE1-4EB1-B715-3D77652F7427}" destId="{31F911E3-1CCE-4688-8EC5-580B69C24DB9}" srcOrd="0" destOrd="2" presId="urn:microsoft.com/office/officeart/2005/8/layout/hList1"/>
    <dgm:cxn modelId="{4C38577F-7B88-4E74-B419-BB1F8BD11DE4}" srcId="{F2075766-CAB9-4C97-965E-936E4E530C37}" destId="{F553B7FB-39B9-42DC-A305-8A9F81748DC7}" srcOrd="3" destOrd="0" parTransId="{C1A8A26F-68A9-48DC-8FAF-ACAB4FC15059}" sibTransId="{885B5926-F86D-4FB2-AE5D-044D97C5948E}"/>
    <dgm:cxn modelId="{B76BB52C-1271-40D2-A2B8-C5A510942C55}" type="presParOf" srcId="{AC43AECA-334F-4CB9-B27D-D97BA265DC6E}" destId="{2DB062BF-A7B3-4679-B901-793D9175F4F6}" srcOrd="0" destOrd="0" presId="urn:microsoft.com/office/officeart/2005/8/layout/hList1"/>
    <dgm:cxn modelId="{E211F322-185A-42C7-BDEC-F8BA8DA7782B}" type="presParOf" srcId="{2DB062BF-A7B3-4679-B901-793D9175F4F6}" destId="{D8D1205E-11FD-4135-8BDB-5C031900629E}" srcOrd="0" destOrd="0" presId="urn:microsoft.com/office/officeart/2005/8/layout/hList1"/>
    <dgm:cxn modelId="{F7D34342-F38C-46AC-B318-AD150D3432E8}" type="presParOf" srcId="{2DB062BF-A7B3-4679-B901-793D9175F4F6}" destId="{CA312DBD-89D9-4F84-AE5F-DA73DE735196}" srcOrd="1" destOrd="0" presId="urn:microsoft.com/office/officeart/2005/8/layout/hList1"/>
    <dgm:cxn modelId="{8E296F9E-6A5F-4B11-B96F-DCC101414F02}" type="presParOf" srcId="{AC43AECA-334F-4CB9-B27D-D97BA265DC6E}" destId="{09FD546B-EAED-4FF7-991E-0D676C72F392}" srcOrd="1" destOrd="0" presId="urn:microsoft.com/office/officeart/2005/8/layout/hList1"/>
    <dgm:cxn modelId="{BF308329-72CA-478F-B898-47A42EA07B8D}" type="presParOf" srcId="{AC43AECA-334F-4CB9-B27D-D97BA265DC6E}" destId="{DDC49163-A5A7-4984-BB54-733FDE75A0A2}" srcOrd="2" destOrd="0" presId="urn:microsoft.com/office/officeart/2005/8/layout/hList1"/>
    <dgm:cxn modelId="{6D5EB81A-2568-4053-AEE8-421EBF8DD9DF}" type="presParOf" srcId="{DDC49163-A5A7-4984-BB54-733FDE75A0A2}" destId="{BC1E04C5-637B-4AF0-9944-C7E6BD21C444}" srcOrd="0" destOrd="0" presId="urn:microsoft.com/office/officeart/2005/8/layout/hList1"/>
    <dgm:cxn modelId="{6937F4EF-DB35-4B63-B7B7-85AB44C3E439}" type="presParOf" srcId="{DDC49163-A5A7-4984-BB54-733FDE75A0A2}" destId="{DD911CD3-44DF-4CAC-8FF8-82B026B23562}" srcOrd="1" destOrd="0" presId="urn:microsoft.com/office/officeart/2005/8/layout/hList1"/>
    <dgm:cxn modelId="{A961DF09-5275-4A3B-8A25-B8E08230C3DF}" type="presParOf" srcId="{AC43AECA-334F-4CB9-B27D-D97BA265DC6E}" destId="{2592EF68-A025-4A83-A861-5F505F734763}" srcOrd="3" destOrd="0" presId="urn:microsoft.com/office/officeart/2005/8/layout/hList1"/>
    <dgm:cxn modelId="{5972B6DB-DB98-485A-B6E8-F32144166137}" type="presParOf" srcId="{AC43AECA-334F-4CB9-B27D-D97BA265DC6E}" destId="{C36655E5-9822-40A0-A065-F4CD367BFFFF}" srcOrd="4" destOrd="0" presId="urn:microsoft.com/office/officeart/2005/8/layout/hList1"/>
    <dgm:cxn modelId="{96B9DEC3-232F-4BCF-921F-D4BF5D18B51E}" type="presParOf" srcId="{C36655E5-9822-40A0-A065-F4CD367BFFFF}" destId="{C1E84EE6-E89E-4DA3-812B-42A9A335C968}" srcOrd="0" destOrd="0" presId="urn:microsoft.com/office/officeart/2005/8/layout/hList1"/>
    <dgm:cxn modelId="{FBD56766-70BF-4579-A45E-DBECE1B0987E}" type="presParOf" srcId="{C36655E5-9822-40A0-A065-F4CD367BFFFF}" destId="{31F911E3-1CCE-4688-8EC5-580B69C24DB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90718644-737D-43E6-AB63-4A0D72D612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55DD514-52B2-4A20-B455-6C93CA0B03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B98BE9-1DF9-4F13-8080-3D34EC7F0DCC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0DCCAA0-9260-4B93-879D-E3DA39A7AF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221F7F6-A6FF-4ADE-AF5F-BC6F8B9A4A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2F9B1C-8D71-413B-8AE0-A66A1D16BA7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1B363D0-BAE8-4E30-968C-B30621B7F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364" y="64933"/>
            <a:ext cx="744565" cy="80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79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35317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75083" y="0"/>
            <a:ext cx="2835317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DAF281-D5C0-44A6-919B-4BDDA8A72803}" type="datetimeFigureOut">
              <a:rPr lang="en-CA" smtClean="0"/>
              <a:t>2021-10-14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1568"/>
            <a:ext cx="5608320" cy="366278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CA"/>
              <a:t>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1294"/>
            <a:ext cx="2835317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75083" y="8821294"/>
            <a:ext cx="2835317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F71800-7E42-4FD9-88C0-C7DD9972A17A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8E12A3C9-2089-46C7-97D9-9199F279E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364" y="64933"/>
            <a:ext cx="744565" cy="80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5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71800-7E42-4FD9-88C0-C7DD9972A17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7082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C9E365-936E-4718-BE7F-3A417F8FEF5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261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71800-7E42-4FD9-88C0-C7DD9972A17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1176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71800-7E42-4FD9-88C0-C7DD9972A17A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170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71800-7E42-4FD9-88C0-C7DD9972A17A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2470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218696-083F-4432-8D61-0747B8225854}" type="slidenum">
              <a:rPr lang="en-US" altLang="en-US" sz="1300"/>
              <a:pPr>
                <a:spcBef>
                  <a:spcPct val="0"/>
                </a:spcBef>
              </a:pPr>
              <a:t>24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59277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8997695" cy="982300"/>
          </a:xfrm>
          <a:prstGeom prst="rect">
            <a:avLst/>
          </a:prstGeom>
          <a:solidFill>
            <a:srgbClr val="689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0" r="4379"/>
          <a:stretch/>
        </p:blipFill>
        <p:spPr>
          <a:xfrm>
            <a:off x="0" y="982300"/>
            <a:ext cx="9042963" cy="4717375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82978E88-56D6-48B4-896E-06B96E32E20B}"/>
              </a:ext>
            </a:extLst>
          </p:cNvPr>
          <p:cNvGrpSpPr/>
          <p:nvPr userDrawn="1"/>
        </p:nvGrpSpPr>
        <p:grpSpPr>
          <a:xfrm>
            <a:off x="-9145" y="-9526"/>
            <a:ext cx="9162289" cy="6876288"/>
            <a:chOff x="-9145" y="-9526"/>
            <a:chExt cx="9162289" cy="6876288"/>
          </a:xfrm>
          <a:solidFill>
            <a:srgbClr val="F8F9EB"/>
          </a:solidFill>
        </p:grpSpPr>
        <p:sp>
          <p:nvSpPr>
            <p:cNvPr id="18" name="Freeform 6">
              <a:extLst>
                <a:ext uri="{FF2B5EF4-FFF2-40B4-BE49-F238E27FC236}">
                  <a16:creationId xmlns="" xmlns:a16="http://schemas.microsoft.com/office/drawing/2014/main" id="{B73422A1-09E3-4108-8F21-4A039FD65E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144" y="-9526"/>
              <a:ext cx="9162288" cy="6876288"/>
            </a:xfrm>
            <a:custGeom>
              <a:avLst/>
              <a:gdLst>
                <a:gd name="T0" fmla="*/ 11765 w 12024"/>
                <a:gd name="T1" fmla="*/ 0 h 9024"/>
                <a:gd name="T2" fmla="*/ 11765 w 12024"/>
                <a:gd name="T3" fmla="*/ 4680 h 9024"/>
                <a:gd name="T4" fmla="*/ 10867 w 12024"/>
                <a:gd name="T5" fmla="*/ 6080 h 9024"/>
                <a:gd name="T6" fmla="*/ 3229 w 12024"/>
                <a:gd name="T7" fmla="*/ 7429 h 9024"/>
                <a:gd name="T8" fmla="*/ 0 w 12024"/>
                <a:gd name="T9" fmla="*/ 7199 h 9024"/>
                <a:gd name="T10" fmla="*/ 0 w 12024"/>
                <a:gd name="T11" fmla="*/ 9024 h 9024"/>
                <a:gd name="T12" fmla="*/ 12024 w 12024"/>
                <a:gd name="T13" fmla="*/ 9024 h 9024"/>
                <a:gd name="T14" fmla="*/ 12024 w 12024"/>
                <a:gd name="T15" fmla="*/ 0 h 9024"/>
                <a:gd name="T16" fmla="*/ 11765 w 12024"/>
                <a:gd name="T17" fmla="*/ 0 h 9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24" h="9024">
                  <a:moveTo>
                    <a:pt x="11765" y="0"/>
                  </a:moveTo>
                  <a:lnTo>
                    <a:pt x="11765" y="4680"/>
                  </a:lnTo>
                  <a:cubicBezTo>
                    <a:pt x="11765" y="5422"/>
                    <a:pt x="11460" y="5852"/>
                    <a:pt x="10867" y="6080"/>
                  </a:cubicBezTo>
                  <a:cubicBezTo>
                    <a:pt x="8560" y="6970"/>
                    <a:pt x="5828" y="7429"/>
                    <a:pt x="3229" y="7429"/>
                  </a:cubicBezTo>
                  <a:cubicBezTo>
                    <a:pt x="2162" y="7429"/>
                    <a:pt x="1073" y="7351"/>
                    <a:pt x="0" y="7199"/>
                  </a:cubicBezTo>
                  <a:lnTo>
                    <a:pt x="0" y="9024"/>
                  </a:lnTo>
                  <a:lnTo>
                    <a:pt x="12024" y="9024"/>
                  </a:lnTo>
                  <a:lnTo>
                    <a:pt x="12024" y="0"/>
                  </a:lnTo>
                  <a:lnTo>
                    <a:pt x="117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="" xmlns:a16="http://schemas.microsoft.com/office/drawing/2014/main" id="{75B0F848-AEAC-4A26-A85F-14B665131E09}"/>
                </a:ext>
              </a:extLst>
            </p:cNvPr>
            <p:cNvGrpSpPr/>
            <p:nvPr userDrawn="1"/>
          </p:nvGrpSpPr>
          <p:grpSpPr>
            <a:xfrm>
              <a:off x="-9145" y="-9525"/>
              <a:ext cx="9162289" cy="5943600"/>
              <a:chOff x="-9145" y="-9525"/>
              <a:chExt cx="9162289" cy="5943600"/>
            </a:xfrm>
            <a:grpFill/>
          </p:grpSpPr>
          <p:sp>
            <p:nvSpPr>
              <p:cNvPr id="17" name="Freeform 5">
                <a:extLst>
                  <a:ext uri="{FF2B5EF4-FFF2-40B4-BE49-F238E27FC236}">
                    <a16:creationId xmlns="" xmlns:a16="http://schemas.microsoft.com/office/drawing/2014/main" id="{17916B33-FAC5-4DE9-A5F4-84230FFFA57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-9144" y="-9525"/>
                <a:ext cx="8750808" cy="5118100"/>
              </a:xfrm>
              <a:custGeom>
                <a:avLst/>
                <a:gdLst>
                  <a:gd name="T0" fmla="*/ 11421 w 11481"/>
                  <a:gd name="T1" fmla="*/ 0 h 6751"/>
                  <a:gd name="T2" fmla="*/ 11421 w 11481"/>
                  <a:gd name="T3" fmla="*/ 3972 h 6751"/>
                  <a:gd name="T4" fmla="*/ 10542 w 11481"/>
                  <a:gd name="T5" fmla="*/ 5345 h 6751"/>
                  <a:gd name="T6" fmla="*/ 2916 w 11481"/>
                  <a:gd name="T7" fmla="*/ 6691 h 6751"/>
                  <a:gd name="T8" fmla="*/ 0 w 11481"/>
                  <a:gd name="T9" fmla="*/ 6503 h 6751"/>
                  <a:gd name="T10" fmla="*/ 0 w 11481"/>
                  <a:gd name="T11" fmla="*/ 6563 h 6751"/>
                  <a:gd name="T12" fmla="*/ 2916 w 11481"/>
                  <a:gd name="T13" fmla="*/ 6751 h 6751"/>
                  <a:gd name="T14" fmla="*/ 10564 w 11481"/>
                  <a:gd name="T15" fmla="*/ 5401 h 6751"/>
                  <a:gd name="T16" fmla="*/ 11481 w 11481"/>
                  <a:gd name="T17" fmla="*/ 3972 h 6751"/>
                  <a:gd name="T18" fmla="*/ 11481 w 11481"/>
                  <a:gd name="T19" fmla="*/ 0 h 6751"/>
                  <a:gd name="T20" fmla="*/ 11421 w 11481"/>
                  <a:gd name="T21" fmla="*/ 0 h 6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481" h="6751">
                    <a:moveTo>
                      <a:pt x="11421" y="0"/>
                    </a:moveTo>
                    <a:lnTo>
                      <a:pt x="11421" y="3972"/>
                    </a:lnTo>
                    <a:cubicBezTo>
                      <a:pt x="11421" y="4678"/>
                      <a:pt x="11142" y="5114"/>
                      <a:pt x="10542" y="5345"/>
                    </a:cubicBezTo>
                    <a:cubicBezTo>
                      <a:pt x="8291" y="6213"/>
                      <a:pt x="5583" y="6691"/>
                      <a:pt x="2916" y="6691"/>
                    </a:cubicBezTo>
                    <a:cubicBezTo>
                      <a:pt x="1946" y="6691"/>
                      <a:pt x="969" y="6627"/>
                      <a:pt x="0" y="6503"/>
                    </a:cubicBezTo>
                    <a:lnTo>
                      <a:pt x="0" y="6563"/>
                    </a:lnTo>
                    <a:cubicBezTo>
                      <a:pt x="969" y="6688"/>
                      <a:pt x="1946" y="6751"/>
                      <a:pt x="2916" y="6751"/>
                    </a:cubicBezTo>
                    <a:cubicBezTo>
                      <a:pt x="5590" y="6751"/>
                      <a:pt x="8306" y="6271"/>
                      <a:pt x="10564" y="5401"/>
                    </a:cubicBezTo>
                    <a:cubicBezTo>
                      <a:pt x="11190" y="5160"/>
                      <a:pt x="11481" y="4706"/>
                      <a:pt x="11481" y="3972"/>
                    </a:cubicBezTo>
                    <a:lnTo>
                      <a:pt x="11481" y="0"/>
                    </a:lnTo>
                    <a:lnTo>
                      <a:pt x="1142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9" name="Freeform 7">
                <a:extLst>
                  <a:ext uri="{FF2B5EF4-FFF2-40B4-BE49-F238E27FC236}">
                    <a16:creationId xmlns="" xmlns:a16="http://schemas.microsoft.com/office/drawing/2014/main" id="{B7D0C64E-BB01-41D8-8E89-5F170662E85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-9144" y="-9525"/>
                <a:ext cx="8503920" cy="5695950"/>
              </a:xfrm>
              <a:custGeom>
                <a:avLst/>
                <a:gdLst>
                  <a:gd name="T0" fmla="*/ 11119 w 11156"/>
                  <a:gd name="T1" fmla="*/ 0 h 7512"/>
                  <a:gd name="T2" fmla="*/ 11119 w 11156"/>
                  <a:gd name="T3" fmla="*/ 4744 h 7512"/>
                  <a:gd name="T4" fmla="*/ 10233 w 11156"/>
                  <a:gd name="T5" fmla="*/ 6128 h 7512"/>
                  <a:gd name="T6" fmla="*/ 2602 w 11156"/>
                  <a:gd name="T7" fmla="*/ 7475 h 7512"/>
                  <a:gd name="T8" fmla="*/ 0 w 11156"/>
                  <a:gd name="T9" fmla="*/ 7325 h 7512"/>
                  <a:gd name="T10" fmla="*/ 0 w 11156"/>
                  <a:gd name="T11" fmla="*/ 7362 h 7512"/>
                  <a:gd name="T12" fmla="*/ 2602 w 11156"/>
                  <a:gd name="T13" fmla="*/ 7512 h 7512"/>
                  <a:gd name="T14" fmla="*/ 10246 w 11156"/>
                  <a:gd name="T15" fmla="*/ 6162 h 7512"/>
                  <a:gd name="T16" fmla="*/ 11156 w 11156"/>
                  <a:gd name="T17" fmla="*/ 4744 h 7512"/>
                  <a:gd name="T18" fmla="*/ 11156 w 11156"/>
                  <a:gd name="T19" fmla="*/ 0 h 7512"/>
                  <a:gd name="T20" fmla="*/ 11119 w 11156"/>
                  <a:gd name="T21" fmla="*/ 0 h 7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156" h="7512">
                    <a:moveTo>
                      <a:pt x="11119" y="0"/>
                    </a:moveTo>
                    <a:lnTo>
                      <a:pt x="11119" y="4744"/>
                    </a:lnTo>
                    <a:cubicBezTo>
                      <a:pt x="11119" y="5456"/>
                      <a:pt x="10837" y="5895"/>
                      <a:pt x="10233" y="6128"/>
                    </a:cubicBezTo>
                    <a:cubicBezTo>
                      <a:pt x="7981" y="6996"/>
                      <a:pt x="5271" y="7475"/>
                      <a:pt x="2602" y="7475"/>
                    </a:cubicBezTo>
                    <a:cubicBezTo>
                      <a:pt x="1739" y="7475"/>
                      <a:pt x="867" y="7424"/>
                      <a:pt x="0" y="7325"/>
                    </a:cubicBezTo>
                    <a:lnTo>
                      <a:pt x="0" y="7362"/>
                    </a:lnTo>
                    <a:cubicBezTo>
                      <a:pt x="867" y="7461"/>
                      <a:pt x="1739" y="7512"/>
                      <a:pt x="2602" y="7512"/>
                    </a:cubicBezTo>
                    <a:cubicBezTo>
                      <a:pt x="5275" y="7512"/>
                      <a:pt x="7990" y="7032"/>
                      <a:pt x="10246" y="6162"/>
                    </a:cubicBezTo>
                    <a:cubicBezTo>
                      <a:pt x="10867" y="5923"/>
                      <a:pt x="11156" y="5473"/>
                      <a:pt x="11156" y="4744"/>
                    </a:cubicBezTo>
                    <a:lnTo>
                      <a:pt x="11156" y="0"/>
                    </a:lnTo>
                    <a:lnTo>
                      <a:pt x="111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0" name="Freeform 8">
                <a:extLst>
                  <a:ext uri="{FF2B5EF4-FFF2-40B4-BE49-F238E27FC236}">
                    <a16:creationId xmlns="" xmlns:a16="http://schemas.microsoft.com/office/drawing/2014/main" id="{B4BFD2A9-354D-4A7A-A39C-0AE76840F50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-9145" y="-9525"/>
                <a:ext cx="9006840" cy="5365750"/>
              </a:xfrm>
              <a:custGeom>
                <a:avLst/>
                <a:gdLst>
                  <a:gd name="T0" fmla="*/ 11709 w 11820"/>
                  <a:gd name="T1" fmla="*/ 0 h 7077"/>
                  <a:gd name="T2" fmla="*/ 11709 w 11820"/>
                  <a:gd name="T3" fmla="*/ 4273 h 7077"/>
                  <a:gd name="T4" fmla="*/ 10847 w 11820"/>
                  <a:gd name="T5" fmla="*/ 5622 h 7077"/>
                  <a:gd name="T6" fmla="*/ 3229 w 11820"/>
                  <a:gd name="T7" fmla="*/ 6967 h 7077"/>
                  <a:gd name="T8" fmla="*/ 0 w 11820"/>
                  <a:gd name="T9" fmla="*/ 6736 h 7077"/>
                  <a:gd name="T10" fmla="*/ 0 w 11820"/>
                  <a:gd name="T11" fmla="*/ 6848 h 7077"/>
                  <a:gd name="T12" fmla="*/ 3229 w 11820"/>
                  <a:gd name="T13" fmla="*/ 7077 h 7077"/>
                  <a:gd name="T14" fmla="*/ 10887 w 11820"/>
                  <a:gd name="T15" fmla="*/ 5725 h 7077"/>
                  <a:gd name="T16" fmla="*/ 11820 w 11820"/>
                  <a:gd name="T17" fmla="*/ 4273 h 7077"/>
                  <a:gd name="T18" fmla="*/ 11820 w 11820"/>
                  <a:gd name="T19" fmla="*/ 0 h 7077"/>
                  <a:gd name="T20" fmla="*/ 11709 w 11820"/>
                  <a:gd name="T21" fmla="*/ 0 h 70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20" h="7077">
                    <a:moveTo>
                      <a:pt x="11709" y="0"/>
                    </a:moveTo>
                    <a:lnTo>
                      <a:pt x="11709" y="4273"/>
                    </a:lnTo>
                    <a:cubicBezTo>
                      <a:pt x="11709" y="4967"/>
                      <a:pt x="11435" y="5396"/>
                      <a:pt x="10847" y="5622"/>
                    </a:cubicBezTo>
                    <a:cubicBezTo>
                      <a:pt x="8599" y="6489"/>
                      <a:pt x="5893" y="6967"/>
                      <a:pt x="3229" y="6967"/>
                    </a:cubicBezTo>
                    <a:cubicBezTo>
                      <a:pt x="2152" y="6967"/>
                      <a:pt x="1070" y="6889"/>
                      <a:pt x="0" y="6736"/>
                    </a:cubicBezTo>
                    <a:lnTo>
                      <a:pt x="0" y="6848"/>
                    </a:lnTo>
                    <a:cubicBezTo>
                      <a:pt x="1070" y="7000"/>
                      <a:pt x="2152" y="7077"/>
                      <a:pt x="3229" y="7077"/>
                    </a:cubicBezTo>
                    <a:cubicBezTo>
                      <a:pt x="5907" y="7077"/>
                      <a:pt x="8626" y="6597"/>
                      <a:pt x="10887" y="5725"/>
                    </a:cubicBezTo>
                    <a:cubicBezTo>
                      <a:pt x="11523" y="5480"/>
                      <a:pt x="11820" y="5019"/>
                      <a:pt x="11820" y="4273"/>
                    </a:cubicBezTo>
                    <a:lnTo>
                      <a:pt x="11820" y="0"/>
                    </a:lnTo>
                    <a:lnTo>
                      <a:pt x="1170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21" name="Freeform 9">
                <a:extLst>
                  <a:ext uri="{FF2B5EF4-FFF2-40B4-BE49-F238E27FC236}">
                    <a16:creationId xmlns="" xmlns:a16="http://schemas.microsoft.com/office/drawing/2014/main" id="{EE9F87A0-FCF5-4C0D-8030-7B0E330D090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-9144" y="4222750"/>
                <a:ext cx="9162288" cy="1711325"/>
              </a:xfrm>
              <a:custGeom>
                <a:avLst/>
                <a:gdLst>
                  <a:gd name="T0" fmla="*/ 12024 w 12024"/>
                  <a:gd name="T1" fmla="*/ 0 h 2257"/>
                  <a:gd name="T2" fmla="*/ 11219 w 12024"/>
                  <a:gd name="T3" fmla="*/ 681 h 2257"/>
                  <a:gd name="T4" fmla="*/ 2705 w 12024"/>
                  <a:gd name="T5" fmla="*/ 2184 h 2257"/>
                  <a:gd name="T6" fmla="*/ 0 w 12024"/>
                  <a:gd name="T7" fmla="*/ 2038 h 2257"/>
                  <a:gd name="T8" fmla="*/ 0 w 12024"/>
                  <a:gd name="T9" fmla="*/ 2112 h 2257"/>
                  <a:gd name="T10" fmla="*/ 2705 w 12024"/>
                  <a:gd name="T11" fmla="*/ 2257 h 2257"/>
                  <a:gd name="T12" fmla="*/ 11246 w 12024"/>
                  <a:gd name="T13" fmla="*/ 750 h 2257"/>
                  <a:gd name="T14" fmla="*/ 12024 w 12024"/>
                  <a:gd name="T15" fmla="*/ 153 h 2257"/>
                  <a:gd name="T16" fmla="*/ 12024 w 12024"/>
                  <a:gd name="T17" fmla="*/ 0 h 2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24" h="2257">
                    <a:moveTo>
                      <a:pt x="12024" y="0"/>
                    </a:moveTo>
                    <a:cubicBezTo>
                      <a:pt x="11867" y="311"/>
                      <a:pt x="11602" y="533"/>
                      <a:pt x="11219" y="681"/>
                    </a:cubicBezTo>
                    <a:cubicBezTo>
                      <a:pt x="8706" y="1650"/>
                      <a:pt x="5682" y="2184"/>
                      <a:pt x="2705" y="2184"/>
                    </a:cubicBezTo>
                    <a:cubicBezTo>
                      <a:pt x="1809" y="2184"/>
                      <a:pt x="902" y="2135"/>
                      <a:pt x="0" y="2038"/>
                    </a:cubicBezTo>
                    <a:lnTo>
                      <a:pt x="0" y="2112"/>
                    </a:lnTo>
                    <a:cubicBezTo>
                      <a:pt x="902" y="2209"/>
                      <a:pt x="1809" y="2257"/>
                      <a:pt x="2705" y="2257"/>
                    </a:cubicBezTo>
                    <a:cubicBezTo>
                      <a:pt x="5691" y="2257"/>
                      <a:pt x="8724" y="1722"/>
                      <a:pt x="11246" y="750"/>
                    </a:cubicBezTo>
                    <a:cubicBezTo>
                      <a:pt x="11598" y="614"/>
                      <a:pt x="11855" y="418"/>
                      <a:pt x="12024" y="153"/>
                    </a:cubicBezTo>
                    <a:lnTo>
                      <a:pt x="1202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</p:grp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7F1BB3-8B8D-4578-8F67-DAEF7F7374AA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-20574" y="6867144"/>
            <a:ext cx="6858" cy="9144"/>
          </a:xfrm>
        </p:spPr>
        <p:txBody>
          <a:bodyPr/>
          <a:lstStyle>
            <a:lvl1pPr>
              <a:defRPr sz="1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00D53123-EF31-4C08-A865-932FC064F9C8}" type="slidenum">
              <a:rPr lang="en-CA" noProof="0" smtClean="0"/>
              <a:pPr/>
              <a:t>‹#›</a:t>
            </a:fld>
            <a:endParaRPr lang="en-CA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F485DC-74C3-42E9-9CFC-DF8112EC5FF7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-20574" y="6867144"/>
            <a:ext cx="6858" cy="9144"/>
          </a:xfrm>
        </p:spPr>
        <p:txBody>
          <a:bodyPr/>
          <a:lstStyle>
            <a:lvl1pPr>
              <a:defRPr sz="1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CA" noProof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6A5474-121E-451F-8F0B-03523EA414EC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454724" y="6475192"/>
            <a:ext cx="1164852" cy="1828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 noProof="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3A43A11F-E99C-49FB-8576-8507FC873D1B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452438" y="6234303"/>
            <a:ext cx="4119562" cy="255587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CA" noProof="0" dirty="0"/>
              <a:t>Presenter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2D4339A-75B0-40F3-B53E-EA57D3E1B46C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452438" y="2458351"/>
            <a:ext cx="5579051" cy="7703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 smtClean="0"/>
              <a:t>Click to edit Master subtitle style</a:t>
            </a:r>
            <a:endParaRPr lang="en-CA" noProof="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5D8042-2A28-4C49-8368-0CD7FDB3F173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427706" y="1110081"/>
            <a:ext cx="7612982" cy="1081072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26468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31D2E5A-599D-414F-ABC5-10659C2DC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‹#›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BFD1E2E-16A0-412E-B833-562FBB948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8AF4BA2-0834-49F4-A6C6-0D663DB0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89F7DF-4377-47A2-B733-FBEECC7CE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2645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0052943-1292-41E1-A8E1-425B4CAC6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‹#›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CECE4E5-4B5C-4B9E-9D3E-C017E3E3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5523D91-D2E4-4492-8BAA-887529132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9010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2E12DCD-A1DB-4303-BB95-303D47A8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‹#›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766F915-DBC8-4C53-BFB9-68E99C911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FDA520D-3867-4EBB-98FA-B104B05DC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1422B8-9F51-4858-A654-D52672B6A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2" y="365760"/>
            <a:ext cx="4286201" cy="557784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4179B7D-3C57-4871-8F0C-1DC63ACC0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4350" y="1672142"/>
            <a:ext cx="3190633" cy="427145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46F805-78EC-491B-A72C-9F18F84BF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365760"/>
            <a:ext cx="3190633" cy="1043940"/>
          </a:xfrm>
        </p:spPr>
        <p:txBody>
          <a:bodyPr anchor="ctr" anchorCtr="0">
            <a:normAutofit/>
          </a:bodyPr>
          <a:lstStyle>
            <a:lvl1pPr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6394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3AC40A3-1DAD-4E94-B70E-A9E30ACB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‹#›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8286339-4053-48C9-90E4-97012B7C7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8898EB-35ED-4DF6-9B86-88F92D3F2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8D24A03-F688-48C7-BE01-963DB8B5C9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2" y="365761"/>
            <a:ext cx="4286201" cy="55778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0F3C5A6-3EDB-40D9-B8A3-AB3AC540B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4350" y="1647265"/>
            <a:ext cx="3190633" cy="429633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30D1E0-E65C-4F07-97D1-09F467414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365760"/>
            <a:ext cx="3190633" cy="1043940"/>
          </a:xfrm>
        </p:spPr>
        <p:txBody>
          <a:bodyPr anchor="ctr" anchorCtr="0">
            <a:normAutofit/>
          </a:bodyPr>
          <a:lstStyle>
            <a:lvl1pPr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6946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0E418A8-3C2A-4155-8FD4-35B57A118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9750" y="6236208"/>
            <a:ext cx="369731" cy="18288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0D53123-EF31-4C08-A865-932FC064F9C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270936F-D34C-4604-99B6-21561A33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41673" y="6236208"/>
            <a:ext cx="6028077" cy="18288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371666-B4D1-483B-A9BF-A26EFFE79B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36208"/>
            <a:ext cx="1164852" cy="18288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23720B-115F-40E8-9427-A01D4BBF8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459736"/>
            <a:ext cx="5577840" cy="76809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B28C38-4C88-452B-B302-64A2AAF82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768" y="1106424"/>
            <a:ext cx="7616952" cy="1078992"/>
          </a:xfrm>
        </p:spPr>
        <p:txBody>
          <a:bodyPr anchor="b">
            <a:normAutofit/>
          </a:bodyPr>
          <a:lstStyle>
            <a:lvl1pPr>
              <a:defRPr sz="285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22947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creen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4A59C214-F41E-4614-BA25-966C62842160}"/>
              </a:ext>
            </a:extLst>
          </p:cNvPr>
          <p:cNvGrpSpPr/>
          <p:nvPr userDrawn="1"/>
        </p:nvGrpSpPr>
        <p:grpSpPr>
          <a:xfrm>
            <a:off x="-9145" y="-9526"/>
            <a:ext cx="9162289" cy="6876288"/>
            <a:chOff x="-9145" y="-9526"/>
            <a:chExt cx="9162289" cy="6876288"/>
          </a:xfrm>
        </p:grpSpPr>
        <p:sp>
          <p:nvSpPr>
            <p:cNvPr id="11" name="Freeform 6">
              <a:extLst>
                <a:ext uri="{FF2B5EF4-FFF2-40B4-BE49-F238E27FC236}">
                  <a16:creationId xmlns="" xmlns:a16="http://schemas.microsoft.com/office/drawing/2014/main" id="{ABF1A257-4EA7-4C5C-B7C0-77357A57CD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144" y="-9526"/>
              <a:ext cx="9162288" cy="6876288"/>
            </a:xfrm>
            <a:custGeom>
              <a:avLst/>
              <a:gdLst>
                <a:gd name="T0" fmla="*/ 11765 w 12024"/>
                <a:gd name="T1" fmla="*/ 0 h 9024"/>
                <a:gd name="T2" fmla="*/ 11765 w 12024"/>
                <a:gd name="T3" fmla="*/ 4680 h 9024"/>
                <a:gd name="T4" fmla="*/ 10867 w 12024"/>
                <a:gd name="T5" fmla="*/ 6080 h 9024"/>
                <a:gd name="T6" fmla="*/ 3229 w 12024"/>
                <a:gd name="T7" fmla="*/ 7429 h 9024"/>
                <a:gd name="T8" fmla="*/ 0 w 12024"/>
                <a:gd name="T9" fmla="*/ 7199 h 9024"/>
                <a:gd name="T10" fmla="*/ 0 w 12024"/>
                <a:gd name="T11" fmla="*/ 9024 h 9024"/>
                <a:gd name="T12" fmla="*/ 12024 w 12024"/>
                <a:gd name="T13" fmla="*/ 9024 h 9024"/>
                <a:gd name="T14" fmla="*/ 12024 w 12024"/>
                <a:gd name="T15" fmla="*/ 0 h 9024"/>
                <a:gd name="T16" fmla="*/ 11765 w 12024"/>
                <a:gd name="T17" fmla="*/ 0 h 9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24" h="9024">
                  <a:moveTo>
                    <a:pt x="11765" y="0"/>
                  </a:moveTo>
                  <a:lnTo>
                    <a:pt x="11765" y="4680"/>
                  </a:lnTo>
                  <a:cubicBezTo>
                    <a:pt x="11765" y="5422"/>
                    <a:pt x="11460" y="5852"/>
                    <a:pt x="10867" y="6080"/>
                  </a:cubicBezTo>
                  <a:cubicBezTo>
                    <a:pt x="8560" y="6970"/>
                    <a:pt x="5828" y="7429"/>
                    <a:pt x="3229" y="7429"/>
                  </a:cubicBezTo>
                  <a:cubicBezTo>
                    <a:pt x="2162" y="7429"/>
                    <a:pt x="1073" y="7351"/>
                    <a:pt x="0" y="7199"/>
                  </a:cubicBezTo>
                  <a:lnTo>
                    <a:pt x="0" y="9024"/>
                  </a:lnTo>
                  <a:lnTo>
                    <a:pt x="12024" y="9024"/>
                  </a:lnTo>
                  <a:lnTo>
                    <a:pt x="12024" y="0"/>
                  </a:lnTo>
                  <a:lnTo>
                    <a:pt x="11765" y="0"/>
                  </a:lnTo>
                  <a:close/>
                </a:path>
              </a:pathLst>
            </a:custGeom>
            <a:solidFill>
              <a:srgbClr val="E7EE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79EB4AA8-B356-401D-8E37-9AF9294E49AD}"/>
                </a:ext>
              </a:extLst>
            </p:cNvPr>
            <p:cNvGrpSpPr/>
            <p:nvPr userDrawn="1"/>
          </p:nvGrpSpPr>
          <p:grpSpPr>
            <a:xfrm>
              <a:off x="-9145" y="-9525"/>
              <a:ext cx="9162289" cy="5943600"/>
              <a:chOff x="-9145" y="-9525"/>
              <a:chExt cx="9162289" cy="5943600"/>
            </a:xfrm>
          </p:grpSpPr>
          <p:sp>
            <p:nvSpPr>
              <p:cNvPr id="13" name="Freeform 5">
                <a:extLst>
                  <a:ext uri="{FF2B5EF4-FFF2-40B4-BE49-F238E27FC236}">
                    <a16:creationId xmlns="" xmlns:a16="http://schemas.microsoft.com/office/drawing/2014/main" id="{271532FE-E309-4DED-B71B-31CD2DB9CD3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-9144" y="-9525"/>
                <a:ext cx="8750808" cy="5118100"/>
              </a:xfrm>
              <a:custGeom>
                <a:avLst/>
                <a:gdLst>
                  <a:gd name="T0" fmla="*/ 11421 w 11481"/>
                  <a:gd name="T1" fmla="*/ 0 h 6751"/>
                  <a:gd name="T2" fmla="*/ 11421 w 11481"/>
                  <a:gd name="T3" fmla="*/ 3972 h 6751"/>
                  <a:gd name="T4" fmla="*/ 10542 w 11481"/>
                  <a:gd name="T5" fmla="*/ 5345 h 6751"/>
                  <a:gd name="T6" fmla="*/ 2916 w 11481"/>
                  <a:gd name="T7" fmla="*/ 6691 h 6751"/>
                  <a:gd name="T8" fmla="*/ 0 w 11481"/>
                  <a:gd name="T9" fmla="*/ 6503 h 6751"/>
                  <a:gd name="T10" fmla="*/ 0 w 11481"/>
                  <a:gd name="T11" fmla="*/ 6563 h 6751"/>
                  <a:gd name="T12" fmla="*/ 2916 w 11481"/>
                  <a:gd name="T13" fmla="*/ 6751 h 6751"/>
                  <a:gd name="T14" fmla="*/ 10564 w 11481"/>
                  <a:gd name="T15" fmla="*/ 5401 h 6751"/>
                  <a:gd name="T16" fmla="*/ 11481 w 11481"/>
                  <a:gd name="T17" fmla="*/ 3972 h 6751"/>
                  <a:gd name="T18" fmla="*/ 11481 w 11481"/>
                  <a:gd name="T19" fmla="*/ 0 h 6751"/>
                  <a:gd name="T20" fmla="*/ 11421 w 11481"/>
                  <a:gd name="T21" fmla="*/ 0 h 6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481" h="6751">
                    <a:moveTo>
                      <a:pt x="11421" y="0"/>
                    </a:moveTo>
                    <a:lnTo>
                      <a:pt x="11421" y="3972"/>
                    </a:lnTo>
                    <a:cubicBezTo>
                      <a:pt x="11421" y="4678"/>
                      <a:pt x="11142" y="5114"/>
                      <a:pt x="10542" y="5345"/>
                    </a:cubicBezTo>
                    <a:cubicBezTo>
                      <a:pt x="8291" y="6213"/>
                      <a:pt x="5583" y="6691"/>
                      <a:pt x="2916" y="6691"/>
                    </a:cubicBezTo>
                    <a:cubicBezTo>
                      <a:pt x="1946" y="6691"/>
                      <a:pt x="969" y="6627"/>
                      <a:pt x="0" y="6503"/>
                    </a:cubicBezTo>
                    <a:lnTo>
                      <a:pt x="0" y="6563"/>
                    </a:lnTo>
                    <a:cubicBezTo>
                      <a:pt x="969" y="6688"/>
                      <a:pt x="1946" y="6751"/>
                      <a:pt x="2916" y="6751"/>
                    </a:cubicBezTo>
                    <a:cubicBezTo>
                      <a:pt x="5590" y="6751"/>
                      <a:pt x="8306" y="6271"/>
                      <a:pt x="10564" y="5401"/>
                    </a:cubicBezTo>
                    <a:cubicBezTo>
                      <a:pt x="11190" y="5160"/>
                      <a:pt x="11481" y="4706"/>
                      <a:pt x="11481" y="3972"/>
                    </a:cubicBezTo>
                    <a:lnTo>
                      <a:pt x="11481" y="0"/>
                    </a:lnTo>
                    <a:lnTo>
                      <a:pt x="11421" y="0"/>
                    </a:lnTo>
                    <a:close/>
                  </a:path>
                </a:pathLst>
              </a:custGeom>
              <a:solidFill>
                <a:srgbClr val="C1B5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4" name="Freeform 7">
                <a:extLst>
                  <a:ext uri="{FF2B5EF4-FFF2-40B4-BE49-F238E27FC236}">
                    <a16:creationId xmlns="" xmlns:a16="http://schemas.microsoft.com/office/drawing/2014/main" id="{9AF1CFF8-2090-4886-9388-D1D46E31E26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-9144" y="-9525"/>
                <a:ext cx="8503920" cy="5695950"/>
              </a:xfrm>
              <a:custGeom>
                <a:avLst/>
                <a:gdLst>
                  <a:gd name="T0" fmla="*/ 11119 w 11156"/>
                  <a:gd name="T1" fmla="*/ 0 h 7512"/>
                  <a:gd name="T2" fmla="*/ 11119 w 11156"/>
                  <a:gd name="T3" fmla="*/ 4744 h 7512"/>
                  <a:gd name="T4" fmla="*/ 10233 w 11156"/>
                  <a:gd name="T5" fmla="*/ 6128 h 7512"/>
                  <a:gd name="T6" fmla="*/ 2602 w 11156"/>
                  <a:gd name="T7" fmla="*/ 7475 h 7512"/>
                  <a:gd name="T8" fmla="*/ 0 w 11156"/>
                  <a:gd name="T9" fmla="*/ 7325 h 7512"/>
                  <a:gd name="T10" fmla="*/ 0 w 11156"/>
                  <a:gd name="T11" fmla="*/ 7362 h 7512"/>
                  <a:gd name="T12" fmla="*/ 2602 w 11156"/>
                  <a:gd name="T13" fmla="*/ 7512 h 7512"/>
                  <a:gd name="T14" fmla="*/ 10246 w 11156"/>
                  <a:gd name="T15" fmla="*/ 6162 h 7512"/>
                  <a:gd name="T16" fmla="*/ 11156 w 11156"/>
                  <a:gd name="T17" fmla="*/ 4744 h 7512"/>
                  <a:gd name="T18" fmla="*/ 11156 w 11156"/>
                  <a:gd name="T19" fmla="*/ 0 h 7512"/>
                  <a:gd name="T20" fmla="*/ 11119 w 11156"/>
                  <a:gd name="T21" fmla="*/ 0 h 7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156" h="7512">
                    <a:moveTo>
                      <a:pt x="11119" y="0"/>
                    </a:moveTo>
                    <a:lnTo>
                      <a:pt x="11119" y="4744"/>
                    </a:lnTo>
                    <a:cubicBezTo>
                      <a:pt x="11119" y="5456"/>
                      <a:pt x="10837" y="5895"/>
                      <a:pt x="10233" y="6128"/>
                    </a:cubicBezTo>
                    <a:cubicBezTo>
                      <a:pt x="7981" y="6996"/>
                      <a:pt x="5271" y="7475"/>
                      <a:pt x="2602" y="7475"/>
                    </a:cubicBezTo>
                    <a:cubicBezTo>
                      <a:pt x="1739" y="7475"/>
                      <a:pt x="867" y="7424"/>
                      <a:pt x="0" y="7325"/>
                    </a:cubicBezTo>
                    <a:lnTo>
                      <a:pt x="0" y="7362"/>
                    </a:lnTo>
                    <a:cubicBezTo>
                      <a:pt x="867" y="7461"/>
                      <a:pt x="1739" y="7512"/>
                      <a:pt x="2602" y="7512"/>
                    </a:cubicBezTo>
                    <a:cubicBezTo>
                      <a:pt x="5275" y="7512"/>
                      <a:pt x="7990" y="7032"/>
                      <a:pt x="10246" y="6162"/>
                    </a:cubicBezTo>
                    <a:cubicBezTo>
                      <a:pt x="10867" y="5923"/>
                      <a:pt x="11156" y="5473"/>
                      <a:pt x="11156" y="4744"/>
                    </a:cubicBezTo>
                    <a:lnTo>
                      <a:pt x="11156" y="0"/>
                    </a:lnTo>
                    <a:lnTo>
                      <a:pt x="11119" y="0"/>
                    </a:lnTo>
                    <a:close/>
                  </a:path>
                </a:pathLst>
              </a:custGeom>
              <a:solidFill>
                <a:srgbClr val="FFD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6" name="Freeform 8">
                <a:extLst>
                  <a:ext uri="{FF2B5EF4-FFF2-40B4-BE49-F238E27FC236}">
                    <a16:creationId xmlns="" xmlns:a16="http://schemas.microsoft.com/office/drawing/2014/main" id="{25B0C875-F504-487C-A58A-B9BA093CFE1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-9145" y="-9525"/>
                <a:ext cx="9006840" cy="5365750"/>
              </a:xfrm>
              <a:custGeom>
                <a:avLst/>
                <a:gdLst>
                  <a:gd name="T0" fmla="*/ 11709 w 11820"/>
                  <a:gd name="T1" fmla="*/ 0 h 7077"/>
                  <a:gd name="T2" fmla="*/ 11709 w 11820"/>
                  <a:gd name="T3" fmla="*/ 4273 h 7077"/>
                  <a:gd name="T4" fmla="*/ 10847 w 11820"/>
                  <a:gd name="T5" fmla="*/ 5622 h 7077"/>
                  <a:gd name="T6" fmla="*/ 3229 w 11820"/>
                  <a:gd name="T7" fmla="*/ 6967 h 7077"/>
                  <a:gd name="T8" fmla="*/ 0 w 11820"/>
                  <a:gd name="T9" fmla="*/ 6736 h 7077"/>
                  <a:gd name="T10" fmla="*/ 0 w 11820"/>
                  <a:gd name="T11" fmla="*/ 6848 h 7077"/>
                  <a:gd name="T12" fmla="*/ 3229 w 11820"/>
                  <a:gd name="T13" fmla="*/ 7077 h 7077"/>
                  <a:gd name="T14" fmla="*/ 10887 w 11820"/>
                  <a:gd name="T15" fmla="*/ 5725 h 7077"/>
                  <a:gd name="T16" fmla="*/ 11820 w 11820"/>
                  <a:gd name="T17" fmla="*/ 4273 h 7077"/>
                  <a:gd name="T18" fmla="*/ 11820 w 11820"/>
                  <a:gd name="T19" fmla="*/ 0 h 7077"/>
                  <a:gd name="T20" fmla="*/ 11709 w 11820"/>
                  <a:gd name="T21" fmla="*/ 0 h 70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20" h="7077">
                    <a:moveTo>
                      <a:pt x="11709" y="0"/>
                    </a:moveTo>
                    <a:lnTo>
                      <a:pt x="11709" y="4273"/>
                    </a:lnTo>
                    <a:cubicBezTo>
                      <a:pt x="11709" y="4967"/>
                      <a:pt x="11435" y="5396"/>
                      <a:pt x="10847" y="5622"/>
                    </a:cubicBezTo>
                    <a:cubicBezTo>
                      <a:pt x="8599" y="6489"/>
                      <a:pt x="5893" y="6967"/>
                      <a:pt x="3229" y="6967"/>
                    </a:cubicBezTo>
                    <a:cubicBezTo>
                      <a:pt x="2152" y="6967"/>
                      <a:pt x="1070" y="6889"/>
                      <a:pt x="0" y="6736"/>
                    </a:cubicBezTo>
                    <a:lnTo>
                      <a:pt x="0" y="6848"/>
                    </a:lnTo>
                    <a:cubicBezTo>
                      <a:pt x="1070" y="7000"/>
                      <a:pt x="2152" y="7077"/>
                      <a:pt x="3229" y="7077"/>
                    </a:cubicBezTo>
                    <a:cubicBezTo>
                      <a:pt x="5907" y="7077"/>
                      <a:pt x="8626" y="6597"/>
                      <a:pt x="10887" y="5725"/>
                    </a:cubicBezTo>
                    <a:cubicBezTo>
                      <a:pt x="11523" y="5480"/>
                      <a:pt x="11820" y="5019"/>
                      <a:pt x="11820" y="4273"/>
                    </a:cubicBezTo>
                    <a:lnTo>
                      <a:pt x="11820" y="0"/>
                    </a:lnTo>
                    <a:lnTo>
                      <a:pt x="11709" y="0"/>
                    </a:lnTo>
                    <a:close/>
                  </a:path>
                </a:pathLst>
              </a:custGeom>
              <a:solidFill>
                <a:srgbClr val="87A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="" xmlns:a16="http://schemas.microsoft.com/office/drawing/2014/main" id="{0468B43B-76B1-46E7-8A0D-05857C1D7D5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-9144" y="4222750"/>
                <a:ext cx="9162288" cy="1711325"/>
              </a:xfrm>
              <a:custGeom>
                <a:avLst/>
                <a:gdLst>
                  <a:gd name="T0" fmla="*/ 12024 w 12024"/>
                  <a:gd name="T1" fmla="*/ 0 h 2257"/>
                  <a:gd name="T2" fmla="*/ 11219 w 12024"/>
                  <a:gd name="T3" fmla="*/ 681 h 2257"/>
                  <a:gd name="T4" fmla="*/ 2705 w 12024"/>
                  <a:gd name="T5" fmla="*/ 2184 h 2257"/>
                  <a:gd name="T6" fmla="*/ 0 w 12024"/>
                  <a:gd name="T7" fmla="*/ 2038 h 2257"/>
                  <a:gd name="T8" fmla="*/ 0 w 12024"/>
                  <a:gd name="T9" fmla="*/ 2112 h 2257"/>
                  <a:gd name="T10" fmla="*/ 2705 w 12024"/>
                  <a:gd name="T11" fmla="*/ 2257 h 2257"/>
                  <a:gd name="T12" fmla="*/ 11246 w 12024"/>
                  <a:gd name="T13" fmla="*/ 750 h 2257"/>
                  <a:gd name="T14" fmla="*/ 12024 w 12024"/>
                  <a:gd name="T15" fmla="*/ 153 h 2257"/>
                  <a:gd name="T16" fmla="*/ 12024 w 12024"/>
                  <a:gd name="T17" fmla="*/ 0 h 2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24" h="2257">
                    <a:moveTo>
                      <a:pt x="12024" y="0"/>
                    </a:moveTo>
                    <a:cubicBezTo>
                      <a:pt x="11867" y="311"/>
                      <a:pt x="11602" y="533"/>
                      <a:pt x="11219" y="681"/>
                    </a:cubicBezTo>
                    <a:cubicBezTo>
                      <a:pt x="8706" y="1650"/>
                      <a:pt x="5682" y="2184"/>
                      <a:pt x="2705" y="2184"/>
                    </a:cubicBezTo>
                    <a:cubicBezTo>
                      <a:pt x="1809" y="2184"/>
                      <a:pt x="902" y="2135"/>
                      <a:pt x="0" y="2038"/>
                    </a:cubicBezTo>
                    <a:lnTo>
                      <a:pt x="0" y="2112"/>
                    </a:lnTo>
                    <a:cubicBezTo>
                      <a:pt x="902" y="2209"/>
                      <a:pt x="1809" y="2257"/>
                      <a:pt x="2705" y="2257"/>
                    </a:cubicBezTo>
                    <a:cubicBezTo>
                      <a:pt x="5691" y="2257"/>
                      <a:pt x="8724" y="1722"/>
                      <a:pt x="11246" y="750"/>
                    </a:cubicBezTo>
                    <a:cubicBezTo>
                      <a:pt x="11598" y="614"/>
                      <a:pt x="11855" y="418"/>
                      <a:pt x="12024" y="153"/>
                    </a:cubicBezTo>
                    <a:lnTo>
                      <a:pt x="12024" y="0"/>
                    </a:lnTo>
                    <a:close/>
                  </a:path>
                </a:pathLst>
              </a:custGeom>
              <a:solidFill>
                <a:srgbClr val="D4CB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</p:grpSp>
      <p:sp>
        <p:nvSpPr>
          <p:cNvPr id="40" name="Text Placeholder 9">
            <a:extLst>
              <a:ext uri="{FF2B5EF4-FFF2-40B4-BE49-F238E27FC236}">
                <a16:creationId xmlns="" xmlns:a16="http://schemas.microsoft.com/office/drawing/2014/main" id="{7E4845CC-E3CA-4C7A-8EB7-0129FCD578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0" y="6236208"/>
            <a:ext cx="3463925" cy="255587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="" xmlns:a16="http://schemas.microsoft.com/office/drawing/2014/main" id="{3A43A11F-E99C-49FB-8576-8507FC873D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236208"/>
            <a:ext cx="4123944" cy="255587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CA" dirty="0"/>
              <a:t>Presenter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2D4339A-75B0-40F3-B53E-EA57D3E1B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459736"/>
            <a:ext cx="5577840" cy="7703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CA" dirty="0"/>
              <a:t>Click to edit Master subtitle style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5D8042-2A28-4C49-8368-0CD7FDB3F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768" y="1106424"/>
            <a:ext cx="7616952" cy="1081072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BED693CF-8F9D-484B-B359-E3215A05B362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9850" y="5965224"/>
            <a:ext cx="612126" cy="65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87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D1E3F-C79F-4598-BC7B-670BA028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17ACFC-AC10-4E44-92D6-B90E8BC0F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90E98B-414D-454A-9C0B-6A4DFD9EF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ext Placeholder 6">
            <a:extLst>
              <a:ext uri="{FF2B5EF4-FFF2-40B4-BE49-F238E27FC236}">
                <a16:creationId xmlns="" xmlns:a16="http://schemas.microsoft.com/office/drawing/2014/main" id="{A9AE3F76-B9DE-4752-800E-856A591AF6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5943600"/>
            <a:ext cx="7578725" cy="411480"/>
          </a:xfrm>
        </p:spPr>
        <p:txBody>
          <a:bodyPr anchor="b" anchorCtr="0"/>
          <a:lstStyle>
            <a:lvl1pPr>
              <a:defRPr sz="750"/>
            </a:lvl1pPr>
          </a:lstStyle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692665-EEBA-45F4-8CCA-4E4B3AB9C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="" xmlns:a16="http://schemas.microsoft.com/office/drawing/2014/main" id="{1EE2B480-7875-40D2-B37C-9E37F2F6FB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563247"/>
            <a:ext cx="7578725" cy="414019"/>
          </a:xfrm>
        </p:spPr>
        <p:txBody>
          <a:bodyPr anchor="ctr" anchorCtr="0"/>
          <a:lstStyle/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4F4B7-9B8C-4799-AEEA-05A3EE9EC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"/>
            <a:ext cx="7578725" cy="411480"/>
          </a:xfrm>
        </p:spPr>
        <p:txBody>
          <a:bodyPr/>
          <a:lstStyle/>
          <a:p>
            <a:r>
              <a:rPr lang="en-CA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4931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creen (2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0" y="6236208"/>
            <a:ext cx="3474720" cy="255587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45" name="Text Placeholder 3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236208"/>
            <a:ext cx="4123944" cy="255587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Presenter Name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57200" y="2459736"/>
            <a:ext cx="5577840" cy="7703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CA" dirty="0"/>
              <a:t>Click to edit Master subtitle style</a:t>
            </a:r>
          </a:p>
        </p:txBody>
      </p:sp>
      <p:sp>
        <p:nvSpPr>
          <p:cNvPr id="43" name="Title 1"/>
          <p:cNvSpPr>
            <a:spLocks noGrp="1"/>
          </p:cNvSpPr>
          <p:nvPr>
            <p:ph type="ctrTitle"/>
          </p:nvPr>
        </p:nvSpPr>
        <p:spPr>
          <a:xfrm>
            <a:off x="429768" y="1106424"/>
            <a:ext cx="7616952" cy="1081072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615B6B11-6EBC-4087-B01E-60DBEB7BFF21}"/>
              </a:ext>
            </a:extLst>
          </p:cNvPr>
          <p:cNvGrpSpPr/>
          <p:nvPr userDrawn="1"/>
        </p:nvGrpSpPr>
        <p:grpSpPr>
          <a:xfrm>
            <a:off x="-9145" y="-9525"/>
            <a:ext cx="9162289" cy="5943600"/>
            <a:chOff x="-9145" y="-9525"/>
            <a:chExt cx="9162289" cy="5943600"/>
          </a:xfrm>
        </p:grpSpPr>
        <p:sp>
          <p:nvSpPr>
            <p:cNvPr id="17" name="Freeform 5">
              <a:extLst>
                <a:ext uri="{FF2B5EF4-FFF2-40B4-BE49-F238E27FC236}">
                  <a16:creationId xmlns="" xmlns:a16="http://schemas.microsoft.com/office/drawing/2014/main" id="{CB0C6DB9-0463-45B6-B90A-C8BB4E1C4F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144" y="-9525"/>
              <a:ext cx="8750808" cy="5118100"/>
            </a:xfrm>
            <a:custGeom>
              <a:avLst/>
              <a:gdLst>
                <a:gd name="T0" fmla="*/ 11421 w 11481"/>
                <a:gd name="T1" fmla="*/ 0 h 6751"/>
                <a:gd name="T2" fmla="*/ 11421 w 11481"/>
                <a:gd name="T3" fmla="*/ 3972 h 6751"/>
                <a:gd name="T4" fmla="*/ 10542 w 11481"/>
                <a:gd name="T5" fmla="*/ 5345 h 6751"/>
                <a:gd name="T6" fmla="*/ 2916 w 11481"/>
                <a:gd name="T7" fmla="*/ 6691 h 6751"/>
                <a:gd name="T8" fmla="*/ 0 w 11481"/>
                <a:gd name="T9" fmla="*/ 6503 h 6751"/>
                <a:gd name="T10" fmla="*/ 0 w 11481"/>
                <a:gd name="T11" fmla="*/ 6563 h 6751"/>
                <a:gd name="T12" fmla="*/ 2916 w 11481"/>
                <a:gd name="T13" fmla="*/ 6751 h 6751"/>
                <a:gd name="T14" fmla="*/ 10564 w 11481"/>
                <a:gd name="T15" fmla="*/ 5401 h 6751"/>
                <a:gd name="T16" fmla="*/ 11481 w 11481"/>
                <a:gd name="T17" fmla="*/ 3972 h 6751"/>
                <a:gd name="T18" fmla="*/ 11481 w 11481"/>
                <a:gd name="T19" fmla="*/ 0 h 6751"/>
                <a:gd name="T20" fmla="*/ 11421 w 11481"/>
                <a:gd name="T21" fmla="*/ 0 h 6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81" h="6751">
                  <a:moveTo>
                    <a:pt x="11421" y="0"/>
                  </a:moveTo>
                  <a:lnTo>
                    <a:pt x="11421" y="3972"/>
                  </a:lnTo>
                  <a:cubicBezTo>
                    <a:pt x="11421" y="4678"/>
                    <a:pt x="11142" y="5114"/>
                    <a:pt x="10542" y="5345"/>
                  </a:cubicBezTo>
                  <a:cubicBezTo>
                    <a:pt x="8291" y="6213"/>
                    <a:pt x="5583" y="6691"/>
                    <a:pt x="2916" y="6691"/>
                  </a:cubicBezTo>
                  <a:cubicBezTo>
                    <a:pt x="1946" y="6691"/>
                    <a:pt x="969" y="6627"/>
                    <a:pt x="0" y="6503"/>
                  </a:cubicBezTo>
                  <a:lnTo>
                    <a:pt x="0" y="6563"/>
                  </a:lnTo>
                  <a:cubicBezTo>
                    <a:pt x="969" y="6688"/>
                    <a:pt x="1946" y="6751"/>
                    <a:pt x="2916" y="6751"/>
                  </a:cubicBezTo>
                  <a:cubicBezTo>
                    <a:pt x="5590" y="6751"/>
                    <a:pt x="8306" y="6271"/>
                    <a:pt x="10564" y="5401"/>
                  </a:cubicBezTo>
                  <a:cubicBezTo>
                    <a:pt x="11190" y="5160"/>
                    <a:pt x="11481" y="4706"/>
                    <a:pt x="11481" y="3972"/>
                  </a:cubicBezTo>
                  <a:lnTo>
                    <a:pt x="11481" y="0"/>
                  </a:lnTo>
                  <a:lnTo>
                    <a:pt x="11421" y="0"/>
                  </a:lnTo>
                  <a:close/>
                </a:path>
              </a:pathLst>
            </a:custGeom>
            <a:solidFill>
              <a:srgbClr val="C1B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Freeform 7">
              <a:extLst>
                <a:ext uri="{FF2B5EF4-FFF2-40B4-BE49-F238E27FC236}">
                  <a16:creationId xmlns="" xmlns:a16="http://schemas.microsoft.com/office/drawing/2014/main" id="{CC6AAB51-3528-4046-A6A2-A9D7BAFFD8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144" y="-9525"/>
              <a:ext cx="8503920" cy="5695950"/>
            </a:xfrm>
            <a:custGeom>
              <a:avLst/>
              <a:gdLst>
                <a:gd name="T0" fmla="*/ 11119 w 11156"/>
                <a:gd name="T1" fmla="*/ 0 h 7512"/>
                <a:gd name="T2" fmla="*/ 11119 w 11156"/>
                <a:gd name="T3" fmla="*/ 4744 h 7512"/>
                <a:gd name="T4" fmla="*/ 10233 w 11156"/>
                <a:gd name="T5" fmla="*/ 6128 h 7512"/>
                <a:gd name="T6" fmla="*/ 2602 w 11156"/>
                <a:gd name="T7" fmla="*/ 7475 h 7512"/>
                <a:gd name="T8" fmla="*/ 0 w 11156"/>
                <a:gd name="T9" fmla="*/ 7325 h 7512"/>
                <a:gd name="T10" fmla="*/ 0 w 11156"/>
                <a:gd name="T11" fmla="*/ 7362 h 7512"/>
                <a:gd name="T12" fmla="*/ 2602 w 11156"/>
                <a:gd name="T13" fmla="*/ 7512 h 7512"/>
                <a:gd name="T14" fmla="*/ 10246 w 11156"/>
                <a:gd name="T15" fmla="*/ 6162 h 7512"/>
                <a:gd name="T16" fmla="*/ 11156 w 11156"/>
                <a:gd name="T17" fmla="*/ 4744 h 7512"/>
                <a:gd name="T18" fmla="*/ 11156 w 11156"/>
                <a:gd name="T19" fmla="*/ 0 h 7512"/>
                <a:gd name="T20" fmla="*/ 11119 w 11156"/>
                <a:gd name="T21" fmla="*/ 0 h 7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56" h="7512">
                  <a:moveTo>
                    <a:pt x="11119" y="0"/>
                  </a:moveTo>
                  <a:lnTo>
                    <a:pt x="11119" y="4744"/>
                  </a:lnTo>
                  <a:cubicBezTo>
                    <a:pt x="11119" y="5456"/>
                    <a:pt x="10837" y="5895"/>
                    <a:pt x="10233" y="6128"/>
                  </a:cubicBezTo>
                  <a:cubicBezTo>
                    <a:pt x="7981" y="6996"/>
                    <a:pt x="5271" y="7475"/>
                    <a:pt x="2602" y="7475"/>
                  </a:cubicBezTo>
                  <a:cubicBezTo>
                    <a:pt x="1739" y="7475"/>
                    <a:pt x="867" y="7424"/>
                    <a:pt x="0" y="7325"/>
                  </a:cubicBezTo>
                  <a:lnTo>
                    <a:pt x="0" y="7362"/>
                  </a:lnTo>
                  <a:cubicBezTo>
                    <a:pt x="867" y="7461"/>
                    <a:pt x="1739" y="7512"/>
                    <a:pt x="2602" y="7512"/>
                  </a:cubicBezTo>
                  <a:cubicBezTo>
                    <a:pt x="5275" y="7512"/>
                    <a:pt x="7990" y="7032"/>
                    <a:pt x="10246" y="6162"/>
                  </a:cubicBezTo>
                  <a:cubicBezTo>
                    <a:pt x="10867" y="5923"/>
                    <a:pt x="11156" y="5473"/>
                    <a:pt x="11156" y="4744"/>
                  </a:cubicBezTo>
                  <a:lnTo>
                    <a:pt x="11156" y="0"/>
                  </a:lnTo>
                  <a:lnTo>
                    <a:pt x="11119" y="0"/>
                  </a:lnTo>
                  <a:close/>
                </a:path>
              </a:pathLst>
            </a:custGeom>
            <a:solidFill>
              <a:srgbClr val="FFD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Freeform 8">
              <a:extLst>
                <a:ext uri="{FF2B5EF4-FFF2-40B4-BE49-F238E27FC236}">
                  <a16:creationId xmlns="" xmlns:a16="http://schemas.microsoft.com/office/drawing/2014/main" id="{2ABCF013-8CB2-4E19-9DDB-A924F20D51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145" y="-9525"/>
              <a:ext cx="9006840" cy="5365750"/>
            </a:xfrm>
            <a:custGeom>
              <a:avLst/>
              <a:gdLst>
                <a:gd name="T0" fmla="*/ 11709 w 11820"/>
                <a:gd name="T1" fmla="*/ 0 h 7077"/>
                <a:gd name="T2" fmla="*/ 11709 w 11820"/>
                <a:gd name="T3" fmla="*/ 4273 h 7077"/>
                <a:gd name="T4" fmla="*/ 10847 w 11820"/>
                <a:gd name="T5" fmla="*/ 5622 h 7077"/>
                <a:gd name="T6" fmla="*/ 3229 w 11820"/>
                <a:gd name="T7" fmla="*/ 6967 h 7077"/>
                <a:gd name="T8" fmla="*/ 0 w 11820"/>
                <a:gd name="T9" fmla="*/ 6736 h 7077"/>
                <a:gd name="T10" fmla="*/ 0 w 11820"/>
                <a:gd name="T11" fmla="*/ 6848 h 7077"/>
                <a:gd name="T12" fmla="*/ 3229 w 11820"/>
                <a:gd name="T13" fmla="*/ 7077 h 7077"/>
                <a:gd name="T14" fmla="*/ 10887 w 11820"/>
                <a:gd name="T15" fmla="*/ 5725 h 7077"/>
                <a:gd name="T16" fmla="*/ 11820 w 11820"/>
                <a:gd name="T17" fmla="*/ 4273 h 7077"/>
                <a:gd name="T18" fmla="*/ 11820 w 11820"/>
                <a:gd name="T19" fmla="*/ 0 h 7077"/>
                <a:gd name="T20" fmla="*/ 11709 w 11820"/>
                <a:gd name="T21" fmla="*/ 0 h 7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20" h="7077">
                  <a:moveTo>
                    <a:pt x="11709" y="0"/>
                  </a:moveTo>
                  <a:lnTo>
                    <a:pt x="11709" y="4273"/>
                  </a:lnTo>
                  <a:cubicBezTo>
                    <a:pt x="11709" y="4967"/>
                    <a:pt x="11435" y="5396"/>
                    <a:pt x="10847" y="5622"/>
                  </a:cubicBezTo>
                  <a:cubicBezTo>
                    <a:pt x="8599" y="6489"/>
                    <a:pt x="5893" y="6967"/>
                    <a:pt x="3229" y="6967"/>
                  </a:cubicBezTo>
                  <a:cubicBezTo>
                    <a:pt x="2152" y="6967"/>
                    <a:pt x="1070" y="6889"/>
                    <a:pt x="0" y="6736"/>
                  </a:cubicBezTo>
                  <a:lnTo>
                    <a:pt x="0" y="6848"/>
                  </a:lnTo>
                  <a:cubicBezTo>
                    <a:pt x="1070" y="7000"/>
                    <a:pt x="2152" y="7077"/>
                    <a:pt x="3229" y="7077"/>
                  </a:cubicBezTo>
                  <a:cubicBezTo>
                    <a:pt x="5907" y="7077"/>
                    <a:pt x="8626" y="6597"/>
                    <a:pt x="10887" y="5725"/>
                  </a:cubicBezTo>
                  <a:cubicBezTo>
                    <a:pt x="11523" y="5480"/>
                    <a:pt x="11820" y="5019"/>
                    <a:pt x="11820" y="4273"/>
                  </a:cubicBezTo>
                  <a:lnTo>
                    <a:pt x="11820" y="0"/>
                  </a:lnTo>
                  <a:lnTo>
                    <a:pt x="11709" y="0"/>
                  </a:lnTo>
                  <a:close/>
                </a:path>
              </a:pathLst>
            </a:custGeom>
            <a:solidFill>
              <a:srgbClr val="87A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Freeform 9">
              <a:extLst>
                <a:ext uri="{FF2B5EF4-FFF2-40B4-BE49-F238E27FC236}">
                  <a16:creationId xmlns="" xmlns:a16="http://schemas.microsoft.com/office/drawing/2014/main" id="{C8B24A7B-2AF0-4E6D-9DC7-43A2219560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144" y="4222750"/>
              <a:ext cx="9162288" cy="1711325"/>
            </a:xfrm>
            <a:custGeom>
              <a:avLst/>
              <a:gdLst>
                <a:gd name="T0" fmla="*/ 12024 w 12024"/>
                <a:gd name="T1" fmla="*/ 0 h 2257"/>
                <a:gd name="T2" fmla="*/ 11219 w 12024"/>
                <a:gd name="T3" fmla="*/ 681 h 2257"/>
                <a:gd name="T4" fmla="*/ 2705 w 12024"/>
                <a:gd name="T5" fmla="*/ 2184 h 2257"/>
                <a:gd name="T6" fmla="*/ 0 w 12024"/>
                <a:gd name="T7" fmla="*/ 2038 h 2257"/>
                <a:gd name="T8" fmla="*/ 0 w 12024"/>
                <a:gd name="T9" fmla="*/ 2112 h 2257"/>
                <a:gd name="T10" fmla="*/ 2705 w 12024"/>
                <a:gd name="T11" fmla="*/ 2257 h 2257"/>
                <a:gd name="T12" fmla="*/ 11246 w 12024"/>
                <a:gd name="T13" fmla="*/ 750 h 2257"/>
                <a:gd name="T14" fmla="*/ 12024 w 12024"/>
                <a:gd name="T15" fmla="*/ 153 h 2257"/>
                <a:gd name="T16" fmla="*/ 12024 w 12024"/>
                <a:gd name="T17" fmla="*/ 0 h 2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24" h="2257">
                  <a:moveTo>
                    <a:pt x="12024" y="0"/>
                  </a:moveTo>
                  <a:cubicBezTo>
                    <a:pt x="11867" y="311"/>
                    <a:pt x="11602" y="533"/>
                    <a:pt x="11219" y="681"/>
                  </a:cubicBezTo>
                  <a:cubicBezTo>
                    <a:pt x="8706" y="1650"/>
                    <a:pt x="5682" y="2184"/>
                    <a:pt x="2705" y="2184"/>
                  </a:cubicBezTo>
                  <a:cubicBezTo>
                    <a:pt x="1809" y="2184"/>
                    <a:pt x="902" y="2135"/>
                    <a:pt x="0" y="2038"/>
                  </a:cubicBezTo>
                  <a:lnTo>
                    <a:pt x="0" y="2112"/>
                  </a:lnTo>
                  <a:cubicBezTo>
                    <a:pt x="902" y="2209"/>
                    <a:pt x="1809" y="2257"/>
                    <a:pt x="2705" y="2257"/>
                  </a:cubicBezTo>
                  <a:cubicBezTo>
                    <a:pt x="5691" y="2257"/>
                    <a:pt x="8724" y="1722"/>
                    <a:pt x="11246" y="750"/>
                  </a:cubicBezTo>
                  <a:cubicBezTo>
                    <a:pt x="11598" y="614"/>
                    <a:pt x="11855" y="418"/>
                    <a:pt x="12024" y="153"/>
                  </a:cubicBezTo>
                  <a:lnTo>
                    <a:pt x="12024" y="0"/>
                  </a:lnTo>
                  <a:close/>
                </a:path>
              </a:pathLst>
            </a:custGeom>
            <a:solidFill>
              <a:srgbClr val="D4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E93CBD16-C6B9-43EB-9DEF-6E6DB0E23A8F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5225" y="5949816"/>
            <a:ext cx="640080" cy="7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122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creen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D08ECE-D728-468C-A9FB-D96E528CEE1B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858" y="-9145"/>
            <a:ext cx="9182862" cy="6912864"/>
          </a:xfrm>
          <a:prstGeom prst="rect">
            <a:avLst/>
          </a:prstGeom>
        </p:spPr>
      </p:pic>
      <p:sp>
        <p:nvSpPr>
          <p:cNvPr id="11" name="Text Placeholder 9">
            <a:extLst>
              <a:ext uri="{FF2B5EF4-FFF2-40B4-BE49-F238E27FC236}">
                <a16:creationId xmlns="" xmlns:a16="http://schemas.microsoft.com/office/drawing/2014/main" id="{7E4845CC-E3CA-4C7A-8EB7-0129FCD578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0" y="6236208"/>
            <a:ext cx="3474720" cy="255587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13" name="Text Placeholder 38">
            <a:extLst>
              <a:ext uri="{FF2B5EF4-FFF2-40B4-BE49-F238E27FC236}">
                <a16:creationId xmlns="" xmlns:a16="http://schemas.microsoft.com/office/drawing/2014/main" id="{3A43A11F-E99C-49FB-8576-8507FC873D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236208"/>
            <a:ext cx="4123944" cy="255587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CA" dirty="0"/>
              <a:t>Presenter Name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52D4339A-75B0-40F3-B53E-EA57D3E1B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459736"/>
            <a:ext cx="5579051" cy="7703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CA" dirty="0"/>
              <a:t>Click to edit Master subtitle style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5D8042-2A28-4C49-8368-0CD7FDB3F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768" y="1106424"/>
            <a:ext cx="7616952" cy="1081072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66C35CB-8036-4167-94F4-BF4815FF7A8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39850" y="5965224"/>
            <a:ext cx="612126" cy="65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856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creen (4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1678C9D6-6DBF-477F-953B-7D3E4218A05E}"/>
              </a:ext>
            </a:extLst>
          </p:cNvPr>
          <p:cNvGrpSpPr/>
          <p:nvPr userDrawn="1"/>
        </p:nvGrpSpPr>
        <p:grpSpPr>
          <a:xfrm>
            <a:off x="-7144" y="-9525"/>
            <a:ext cx="9158288" cy="5895976"/>
            <a:chOff x="-9525" y="-9525"/>
            <a:chExt cx="12211050" cy="5895976"/>
          </a:xfrm>
        </p:grpSpPr>
        <p:sp>
          <p:nvSpPr>
            <p:cNvPr id="9" name="Freeform 5">
              <a:extLst>
                <a:ext uri="{FF2B5EF4-FFF2-40B4-BE49-F238E27FC236}">
                  <a16:creationId xmlns="" xmlns:a16="http://schemas.microsoft.com/office/drawing/2014/main" id="{D7187D10-033B-4F79-AC1C-726162EE47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525" y="-9525"/>
              <a:ext cx="11674475" cy="4819650"/>
            </a:xfrm>
            <a:custGeom>
              <a:avLst/>
              <a:gdLst>
                <a:gd name="T0" fmla="*/ 15237 w 15315"/>
                <a:gd name="T1" fmla="*/ 0 h 6323"/>
                <a:gd name="T2" fmla="*/ 15237 w 15315"/>
                <a:gd name="T3" fmla="*/ 2716 h 6323"/>
                <a:gd name="T4" fmla="*/ 14096 w 15315"/>
                <a:gd name="T5" fmla="*/ 4498 h 6323"/>
                <a:gd name="T6" fmla="*/ 4195 w 15315"/>
                <a:gd name="T7" fmla="*/ 6245 h 6323"/>
                <a:gd name="T8" fmla="*/ 0 w 15315"/>
                <a:gd name="T9" fmla="*/ 5945 h 6323"/>
                <a:gd name="T10" fmla="*/ 0 w 15315"/>
                <a:gd name="T11" fmla="*/ 6024 h 6323"/>
                <a:gd name="T12" fmla="*/ 4195 w 15315"/>
                <a:gd name="T13" fmla="*/ 6323 h 6323"/>
                <a:gd name="T14" fmla="*/ 14124 w 15315"/>
                <a:gd name="T15" fmla="*/ 4570 h 6323"/>
                <a:gd name="T16" fmla="*/ 15315 w 15315"/>
                <a:gd name="T17" fmla="*/ 2716 h 6323"/>
                <a:gd name="T18" fmla="*/ 15315 w 15315"/>
                <a:gd name="T19" fmla="*/ 0 h 6323"/>
                <a:gd name="T20" fmla="*/ 15237 w 15315"/>
                <a:gd name="T21" fmla="*/ 0 h 6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315" h="6323">
                  <a:moveTo>
                    <a:pt x="15237" y="0"/>
                  </a:moveTo>
                  <a:lnTo>
                    <a:pt x="15237" y="2716"/>
                  </a:lnTo>
                  <a:cubicBezTo>
                    <a:pt x="15237" y="3632"/>
                    <a:pt x="14875" y="4198"/>
                    <a:pt x="14096" y="4498"/>
                  </a:cubicBezTo>
                  <a:cubicBezTo>
                    <a:pt x="11174" y="5625"/>
                    <a:pt x="7658" y="6245"/>
                    <a:pt x="4195" y="6245"/>
                  </a:cubicBezTo>
                  <a:cubicBezTo>
                    <a:pt x="2800" y="6245"/>
                    <a:pt x="1392" y="6144"/>
                    <a:pt x="0" y="5945"/>
                  </a:cubicBezTo>
                  <a:lnTo>
                    <a:pt x="0" y="6024"/>
                  </a:lnTo>
                  <a:cubicBezTo>
                    <a:pt x="1392" y="6222"/>
                    <a:pt x="2800" y="6323"/>
                    <a:pt x="4195" y="6323"/>
                  </a:cubicBezTo>
                  <a:cubicBezTo>
                    <a:pt x="7667" y="6323"/>
                    <a:pt x="11194" y="5701"/>
                    <a:pt x="14124" y="4570"/>
                  </a:cubicBezTo>
                  <a:cubicBezTo>
                    <a:pt x="14937" y="4258"/>
                    <a:pt x="15315" y="3669"/>
                    <a:pt x="15315" y="2716"/>
                  </a:cubicBezTo>
                  <a:lnTo>
                    <a:pt x="15315" y="0"/>
                  </a:lnTo>
                  <a:lnTo>
                    <a:pt x="15237" y="0"/>
                  </a:lnTo>
                  <a:close/>
                </a:path>
              </a:pathLst>
            </a:custGeom>
            <a:solidFill>
              <a:srgbClr val="C1B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350"/>
            </a:p>
          </p:txBody>
        </p:sp>
        <p:sp>
          <p:nvSpPr>
            <p:cNvPr id="10" name="Freeform 6">
              <a:extLst>
                <a:ext uri="{FF2B5EF4-FFF2-40B4-BE49-F238E27FC236}">
                  <a16:creationId xmlns="" xmlns:a16="http://schemas.microsoft.com/office/drawing/2014/main" id="{6C77F0EF-2AA8-4C6B-B66C-7DB2571F89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525" y="-9525"/>
              <a:ext cx="11352213" cy="5572125"/>
            </a:xfrm>
            <a:custGeom>
              <a:avLst/>
              <a:gdLst>
                <a:gd name="T0" fmla="*/ 14845 w 14893"/>
                <a:gd name="T1" fmla="*/ 0 h 7311"/>
                <a:gd name="T2" fmla="*/ 14845 w 14893"/>
                <a:gd name="T3" fmla="*/ 3718 h 7311"/>
                <a:gd name="T4" fmla="*/ 13695 w 14893"/>
                <a:gd name="T5" fmla="*/ 5514 h 7311"/>
                <a:gd name="T6" fmla="*/ 3788 w 14893"/>
                <a:gd name="T7" fmla="*/ 7263 h 7311"/>
                <a:gd name="T8" fmla="*/ 0 w 14893"/>
                <a:gd name="T9" fmla="*/ 7018 h 7311"/>
                <a:gd name="T10" fmla="*/ 0 w 14893"/>
                <a:gd name="T11" fmla="*/ 7067 h 7311"/>
                <a:gd name="T12" fmla="*/ 3788 w 14893"/>
                <a:gd name="T13" fmla="*/ 7311 h 7311"/>
                <a:gd name="T14" fmla="*/ 13712 w 14893"/>
                <a:gd name="T15" fmla="*/ 5559 h 7311"/>
                <a:gd name="T16" fmla="*/ 14893 w 14893"/>
                <a:gd name="T17" fmla="*/ 3718 h 7311"/>
                <a:gd name="T18" fmla="*/ 14893 w 14893"/>
                <a:gd name="T19" fmla="*/ 0 h 7311"/>
                <a:gd name="T20" fmla="*/ 14845 w 14893"/>
                <a:gd name="T21" fmla="*/ 0 h 7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893" h="7311">
                  <a:moveTo>
                    <a:pt x="14845" y="0"/>
                  </a:moveTo>
                  <a:lnTo>
                    <a:pt x="14845" y="3718"/>
                  </a:lnTo>
                  <a:cubicBezTo>
                    <a:pt x="14845" y="4642"/>
                    <a:pt x="14479" y="5212"/>
                    <a:pt x="13695" y="5514"/>
                  </a:cubicBezTo>
                  <a:cubicBezTo>
                    <a:pt x="10771" y="6642"/>
                    <a:pt x="7253" y="7263"/>
                    <a:pt x="3788" y="7263"/>
                  </a:cubicBezTo>
                  <a:cubicBezTo>
                    <a:pt x="2531" y="7263"/>
                    <a:pt x="1260" y="7181"/>
                    <a:pt x="0" y="7018"/>
                  </a:cubicBezTo>
                  <a:lnTo>
                    <a:pt x="0" y="7067"/>
                  </a:lnTo>
                  <a:cubicBezTo>
                    <a:pt x="1260" y="7229"/>
                    <a:pt x="2531" y="7311"/>
                    <a:pt x="3788" y="7311"/>
                  </a:cubicBezTo>
                  <a:cubicBezTo>
                    <a:pt x="7259" y="7311"/>
                    <a:pt x="10783" y="6689"/>
                    <a:pt x="13712" y="5559"/>
                  </a:cubicBezTo>
                  <a:cubicBezTo>
                    <a:pt x="14518" y="5249"/>
                    <a:pt x="14893" y="4664"/>
                    <a:pt x="14893" y="3718"/>
                  </a:cubicBezTo>
                  <a:lnTo>
                    <a:pt x="14893" y="0"/>
                  </a:lnTo>
                  <a:lnTo>
                    <a:pt x="14845" y="0"/>
                  </a:lnTo>
                  <a:close/>
                </a:path>
              </a:pathLst>
            </a:custGeom>
            <a:solidFill>
              <a:srgbClr val="FFD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350"/>
            </a:p>
          </p:txBody>
        </p:sp>
        <p:sp>
          <p:nvSpPr>
            <p:cNvPr id="12" name="Freeform 7">
              <a:extLst>
                <a:ext uri="{FF2B5EF4-FFF2-40B4-BE49-F238E27FC236}">
                  <a16:creationId xmlns="" xmlns:a16="http://schemas.microsoft.com/office/drawing/2014/main" id="{3986835D-CA41-4B1A-AD66-B03967775F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525" y="-9525"/>
              <a:ext cx="12009438" cy="5141913"/>
            </a:xfrm>
            <a:custGeom>
              <a:avLst/>
              <a:gdLst>
                <a:gd name="T0" fmla="*/ 15611 w 15755"/>
                <a:gd name="T1" fmla="*/ 0 h 6747"/>
                <a:gd name="T2" fmla="*/ 15611 w 15755"/>
                <a:gd name="T3" fmla="*/ 3107 h 6747"/>
                <a:gd name="T4" fmla="*/ 14491 w 15755"/>
                <a:gd name="T5" fmla="*/ 4858 h 6747"/>
                <a:gd name="T6" fmla="*/ 4602 w 15755"/>
                <a:gd name="T7" fmla="*/ 6603 h 6747"/>
                <a:gd name="T8" fmla="*/ 0 w 15755"/>
                <a:gd name="T9" fmla="*/ 6242 h 6747"/>
                <a:gd name="T10" fmla="*/ 0 w 15755"/>
                <a:gd name="T11" fmla="*/ 6388 h 6747"/>
                <a:gd name="T12" fmla="*/ 4602 w 15755"/>
                <a:gd name="T13" fmla="*/ 6747 h 6747"/>
                <a:gd name="T14" fmla="*/ 14543 w 15755"/>
                <a:gd name="T15" fmla="*/ 4992 h 6747"/>
                <a:gd name="T16" fmla="*/ 15755 w 15755"/>
                <a:gd name="T17" fmla="*/ 3107 h 6747"/>
                <a:gd name="T18" fmla="*/ 15755 w 15755"/>
                <a:gd name="T19" fmla="*/ 0 h 6747"/>
                <a:gd name="T20" fmla="*/ 15611 w 15755"/>
                <a:gd name="T21" fmla="*/ 0 h 6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755" h="6747">
                  <a:moveTo>
                    <a:pt x="15611" y="0"/>
                  </a:moveTo>
                  <a:lnTo>
                    <a:pt x="15611" y="3107"/>
                  </a:lnTo>
                  <a:cubicBezTo>
                    <a:pt x="15611" y="4007"/>
                    <a:pt x="15255" y="4564"/>
                    <a:pt x="14491" y="4858"/>
                  </a:cubicBezTo>
                  <a:cubicBezTo>
                    <a:pt x="11573" y="5983"/>
                    <a:pt x="8061" y="6603"/>
                    <a:pt x="4602" y="6603"/>
                  </a:cubicBezTo>
                  <a:cubicBezTo>
                    <a:pt x="3067" y="6603"/>
                    <a:pt x="1522" y="6482"/>
                    <a:pt x="0" y="6242"/>
                  </a:cubicBezTo>
                  <a:lnTo>
                    <a:pt x="0" y="6388"/>
                  </a:lnTo>
                  <a:cubicBezTo>
                    <a:pt x="1522" y="6626"/>
                    <a:pt x="3067" y="6747"/>
                    <a:pt x="4602" y="6747"/>
                  </a:cubicBezTo>
                  <a:cubicBezTo>
                    <a:pt x="8078" y="6747"/>
                    <a:pt x="11609" y="6124"/>
                    <a:pt x="14543" y="4992"/>
                  </a:cubicBezTo>
                  <a:cubicBezTo>
                    <a:pt x="15370" y="4674"/>
                    <a:pt x="15755" y="4075"/>
                    <a:pt x="15755" y="3107"/>
                  </a:cubicBezTo>
                  <a:lnTo>
                    <a:pt x="15755" y="0"/>
                  </a:lnTo>
                  <a:lnTo>
                    <a:pt x="15611" y="0"/>
                  </a:lnTo>
                  <a:close/>
                </a:path>
              </a:pathLst>
            </a:custGeom>
            <a:solidFill>
              <a:srgbClr val="87A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350"/>
            </a:p>
          </p:txBody>
        </p:sp>
        <p:sp>
          <p:nvSpPr>
            <p:cNvPr id="14" name="Freeform 8">
              <a:extLst>
                <a:ext uri="{FF2B5EF4-FFF2-40B4-BE49-F238E27FC236}">
                  <a16:creationId xmlns="" xmlns:a16="http://schemas.microsoft.com/office/drawing/2014/main" id="{1369A82B-A248-45FF-A1AD-C39B4E0F44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525" y="3652838"/>
              <a:ext cx="12211050" cy="2233613"/>
            </a:xfrm>
            <a:custGeom>
              <a:avLst/>
              <a:gdLst>
                <a:gd name="T0" fmla="*/ 16020 w 16020"/>
                <a:gd name="T1" fmla="*/ 0 h 2931"/>
                <a:gd name="T2" fmla="*/ 14975 w 16020"/>
                <a:gd name="T3" fmla="*/ 884 h 2931"/>
                <a:gd name="T4" fmla="*/ 3922 w 16020"/>
                <a:gd name="T5" fmla="*/ 2835 h 2931"/>
                <a:gd name="T6" fmla="*/ 0 w 16020"/>
                <a:gd name="T7" fmla="*/ 2601 h 2931"/>
                <a:gd name="T8" fmla="*/ 0 w 16020"/>
                <a:gd name="T9" fmla="*/ 2697 h 2931"/>
                <a:gd name="T10" fmla="*/ 3922 w 16020"/>
                <a:gd name="T11" fmla="*/ 2931 h 2931"/>
                <a:gd name="T12" fmla="*/ 15009 w 16020"/>
                <a:gd name="T13" fmla="*/ 974 h 2931"/>
                <a:gd name="T14" fmla="*/ 16020 w 16020"/>
                <a:gd name="T15" fmla="*/ 199 h 2931"/>
                <a:gd name="T16" fmla="*/ 16020 w 16020"/>
                <a:gd name="T17" fmla="*/ 0 h 2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20" h="2931">
                  <a:moveTo>
                    <a:pt x="16020" y="0"/>
                  </a:moveTo>
                  <a:cubicBezTo>
                    <a:pt x="15816" y="404"/>
                    <a:pt x="15472" y="693"/>
                    <a:pt x="14975" y="884"/>
                  </a:cubicBezTo>
                  <a:cubicBezTo>
                    <a:pt x="11713" y="2143"/>
                    <a:pt x="7787" y="2835"/>
                    <a:pt x="3922" y="2835"/>
                  </a:cubicBezTo>
                  <a:cubicBezTo>
                    <a:pt x="2623" y="2835"/>
                    <a:pt x="1307" y="2756"/>
                    <a:pt x="0" y="2601"/>
                  </a:cubicBezTo>
                  <a:lnTo>
                    <a:pt x="0" y="2697"/>
                  </a:lnTo>
                  <a:cubicBezTo>
                    <a:pt x="1307" y="2852"/>
                    <a:pt x="2623" y="2931"/>
                    <a:pt x="3922" y="2931"/>
                  </a:cubicBezTo>
                  <a:cubicBezTo>
                    <a:pt x="7799" y="2931"/>
                    <a:pt x="11736" y="2236"/>
                    <a:pt x="15009" y="974"/>
                  </a:cubicBezTo>
                  <a:cubicBezTo>
                    <a:pt x="15466" y="798"/>
                    <a:pt x="15801" y="544"/>
                    <a:pt x="16020" y="199"/>
                  </a:cubicBezTo>
                  <a:lnTo>
                    <a:pt x="16020" y="0"/>
                  </a:lnTo>
                  <a:close/>
                </a:path>
              </a:pathLst>
            </a:custGeom>
            <a:solidFill>
              <a:srgbClr val="D4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1350"/>
            </a:p>
          </p:txBody>
        </p:sp>
      </p:grpSp>
      <p:sp>
        <p:nvSpPr>
          <p:cNvPr id="11" name="Text Placeholder 9">
            <a:extLst>
              <a:ext uri="{FF2B5EF4-FFF2-40B4-BE49-F238E27FC236}">
                <a16:creationId xmlns="" xmlns:a16="http://schemas.microsoft.com/office/drawing/2014/main" id="{7E4845CC-E3CA-4C7A-8EB7-0129FCD578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0" y="6236208"/>
            <a:ext cx="3474720" cy="255587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13" name="Text Placeholder 38">
            <a:extLst>
              <a:ext uri="{FF2B5EF4-FFF2-40B4-BE49-F238E27FC236}">
                <a16:creationId xmlns="" xmlns:a16="http://schemas.microsoft.com/office/drawing/2014/main" id="{3A43A11F-E99C-49FB-8576-8507FC873D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236208"/>
            <a:ext cx="4123944" cy="255587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Presenter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2D4339A-75B0-40F3-B53E-EA57D3E1B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459736"/>
            <a:ext cx="5579051" cy="7703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CA" dirty="0"/>
              <a:t>Click to edit Master subtitle style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5D8042-2A28-4C49-8368-0CD7FDB3F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768" y="1106424"/>
            <a:ext cx="7616952" cy="1081072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FF3C5371-7FE7-405F-ACA7-6521521AE299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5225" y="5949816"/>
            <a:ext cx="640080" cy="7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06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692665-EEBA-45F4-8CCA-4E4B3AB9C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4F4B7-9B8C-4799-AEEA-05A3EE9EC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172F546-F5D1-411D-B0F9-9AE1FEC21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42A649C-8B20-4024-94E3-C5A2625A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B4F0F05-0D1F-4203-8C15-D7FF14DF6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40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>
            <a:extLst>
              <a:ext uri="{FF2B5EF4-FFF2-40B4-BE49-F238E27FC236}">
                <a16:creationId xmlns="" xmlns:a16="http://schemas.microsoft.com/office/drawing/2014/main" id="{236D1E3F-C79F-4598-BC7B-670BA028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5">
            <a:extLst>
              <a:ext uri="{FF2B5EF4-FFF2-40B4-BE49-F238E27FC236}">
                <a16:creationId xmlns="" xmlns:a16="http://schemas.microsoft.com/office/drawing/2014/main" id="{3F17ACFC-AC10-4E44-92D6-B90E8BC0F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4">
            <a:extLst>
              <a:ext uri="{FF2B5EF4-FFF2-40B4-BE49-F238E27FC236}">
                <a16:creationId xmlns="" xmlns:a16="http://schemas.microsoft.com/office/drawing/2014/main" id="{1E90E98B-414D-454A-9C0B-6A4DFD9EF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ext Placeholder 9">
            <a:extLst>
              <a:ext uri="{FF2B5EF4-FFF2-40B4-BE49-F238E27FC236}">
                <a16:creationId xmlns="" xmlns:a16="http://schemas.microsoft.com/office/drawing/2014/main" id="{A9AE3F76-B9DE-4752-800E-856A591AF6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5584" y="5943600"/>
            <a:ext cx="7570342" cy="411480"/>
          </a:xfrm>
        </p:spPr>
        <p:txBody>
          <a:bodyPr anchor="b" anchorCtr="0"/>
          <a:lstStyle>
            <a:lvl1pPr>
              <a:defRPr sz="750"/>
            </a:lvl1pPr>
          </a:lstStyle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="" xmlns:a16="http://schemas.microsoft.com/office/drawing/2014/main" id="{AB332BE5-7BCA-402B-80DA-34440063E52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330970" y="1388186"/>
            <a:ext cx="3703320" cy="4555414"/>
          </a:xfrm>
        </p:spPr>
        <p:txBody>
          <a:bodyPr/>
          <a:lstStyle/>
          <a:p>
            <a:pPr lvl="0"/>
            <a:r>
              <a:rPr lang="en-CA"/>
              <a:t>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692665-EEBA-45F4-8CCA-4E4B3AB9C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583" y="1388186"/>
            <a:ext cx="3703320" cy="4546406"/>
          </a:xfrm>
        </p:spPr>
        <p:txBody>
          <a:bodyPr/>
          <a:lstStyle/>
          <a:p>
            <a:pPr lvl="0"/>
            <a:r>
              <a:rPr lang="en-CA" dirty="0"/>
              <a:t>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="" xmlns:a16="http://schemas.microsoft.com/office/drawing/2014/main" id="{1EE2B480-7875-40D2-B37C-9E37F2F6FB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566928"/>
            <a:ext cx="7578725" cy="414019"/>
          </a:xfrm>
        </p:spPr>
        <p:txBody>
          <a:bodyPr anchor="ctr" anchorCtr="0"/>
          <a:lstStyle/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4F4B7-9B8C-4799-AEEA-05A3EE9EC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"/>
            <a:ext cx="7578725" cy="411480"/>
          </a:xfrm>
        </p:spPr>
        <p:txBody>
          <a:bodyPr/>
          <a:lstStyle/>
          <a:p>
            <a:r>
              <a:rPr lang="en-CA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113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mt - 60 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99A7F9-E5ED-4248-B2E8-5D0BB2F0C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6C3D0E-C9E6-4E09-9711-0C9C7436F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4CBCDA-49FA-43B6-B73B-2EEE2143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5D8042-2A28-4C49-8368-0CD7FDB3F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582" y="1391412"/>
            <a:ext cx="5582412" cy="4552188"/>
          </a:xfrm>
        </p:spPr>
        <p:txBody>
          <a:bodyPr anchor="t" anchorCtr="0">
            <a:normAutofit/>
          </a:bodyPr>
          <a:lstStyle>
            <a:lvl1pPr algn="l"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67FD323-DFE1-449D-871E-F7B713C27FF8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9850" y="5965224"/>
            <a:ext cx="612126" cy="65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835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5582" y="5943600"/>
            <a:ext cx="7570343" cy="411480"/>
          </a:xfrm>
        </p:spPr>
        <p:txBody>
          <a:bodyPr anchor="b" anchorCtr="0"/>
          <a:lstStyle>
            <a:lvl1pPr>
              <a:defRPr sz="750"/>
            </a:lvl1pPr>
          </a:lstStyle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4"/>
          </p:nvPr>
        </p:nvSpPr>
        <p:spPr>
          <a:xfrm>
            <a:off x="465582" y="1391412"/>
            <a:ext cx="7570343" cy="455218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566928"/>
            <a:ext cx="7578725" cy="414019"/>
          </a:xfrm>
        </p:spPr>
        <p:txBody>
          <a:bodyPr anchor="ctr" anchorCtr="0"/>
          <a:lstStyle/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7578725" cy="411480"/>
          </a:xfrm>
        </p:spPr>
        <p:txBody>
          <a:bodyPr/>
          <a:lstStyle/>
          <a:p>
            <a:r>
              <a:rPr lang="en-CA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60802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D1E3F-C79F-4598-BC7B-670BA028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17ACFC-AC10-4E44-92D6-B90E8BC0F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90E98B-414D-454A-9C0B-6A4DFD9EF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ext Placeholder 9">
            <a:extLst>
              <a:ext uri="{FF2B5EF4-FFF2-40B4-BE49-F238E27FC236}">
                <a16:creationId xmlns="" xmlns:a16="http://schemas.microsoft.com/office/drawing/2014/main" id="{A9AE3F76-B9DE-4752-800E-856A591AF6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5943600"/>
            <a:ext cx="7578725" cy="411480"/>
          </a:xfrm>
        </p:spPr>
        <p:txBody>
          <a:bodyPr anchor="b" anchorCtr="0"/>
          <a:lstStyle>
            <a:lvl1pPr>
              <a:defRPr sz="750"/>
            </a:lvl1pPr>
          </a:lstStyle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11" name="Table Placeholder 8">
            <a:extLst>
              <a:ext uri="{FF2B5EF4-FFF2-40B4-BE49-F238E27FC236}">
                <a16:creationId xmlns="" xmlns:a16="http://schemas.microsoft.com/office/drawing/2014/main" id="{52A5D4D8-14B3-42DE-B067-08293BA84A87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333446" y="1388186"/>
            <a:ext cx="3703320" cy="4555414"/>
          </a:xfrm>
        </p:spPr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692665-EEBA-45F4-8CCA-4E4B3AB9C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583" y="1388186"/>
            <a:ext cx="3703320" cy="4555414"/>
          </a:xfrm>
        </p:spPr>
        <p:txBody>
          <a:bodyPr/>
          <a:lstStyle/>
          <a:p>
            <a:pPr lvl="0"/>
            <a:r>
              <a:rPr lang="en-CA" dirty="0"/>
              <a:t>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="" xmlns:a16="http://schemas.microsoft.com/office/drawing/2014/main" id="{1EE2B480-7875-40D2-B37C-9E37F2F6FB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566928"/>
            <a:ext cx="7578725" cy="414019"/>
          </a:xfrm>
        </p:spPr>
        <p:txBody>
          <a:bodyPr anchor="ctr" anchorCtr="0"/>
          <a:lstStyle/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4F4B7-9B8C-4799-AEEA-05A3EE9EC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"/>
            <a:ext cx="7578725" cy="411480"/>
          </a:xfrm>
        </p:spPr>
        <p:txBody>
          <a:bodyPr/>
          <a:lstStyle/>
          <a:p>
            <a:r>
              <a:rPr lang="en-CA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10355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D1E3F-C79F-4598-BC7B-670BA028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17ACFC-AC10-4E44-92D6-B90E8BC0F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90E98B-414D-454A-9C0B-6A4DFD9EF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ext Placeholder 6">
            <a:extLst>
              <a:ext uri="{FF2B5EF4-FFF2-40B4-BE49-F238E27FC236}">
                <a16:creationId xmlns="" xmlns:a16="http://schemas.microsoft.com/office/drawing/2014/main" id="{A9AE3F76-B9DE-4752-800E-856A591AF6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5582" y="5943600"/>
            <a:ext cx="7578725" cy="411480"/>
          </a:xfrm>
        </p:spPr>
        <p:txBody>
          <a:bodyPr anchor="b" anchorCtr="0"/>
          <a:lstStyle>
            <a:lvl1pPr>
              <a:defRPr sz="750"/>
            </a:lvl1pPr>
          </a:lstStyle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="" xmlns:a16="http://schemas.microsoft.com/office/drawing/2014/main" id="{CA3FAD70-F125-4DE1-B0C6-83E25C5AB17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465582" y="1391412"/>
            <a:ext cx="7578725" cy="4546092"/>
          </a:xfrm>
        </p:spPr>
        <p:txBody>
          <a:bodyPr/>
          <a:lstStyle/>
          <a:p>
            <a:endParaRPr lang="en-CA"/>
          </a:p>
        </p:txBody>
      </p:sp>
      <p:sp>
        <p:nvSpPr>
          <p:cNvPr id="7" name="Text Placeholder 8">
            <a:extLst>
              <a:ext uri="{FF2B5EF4-FFF2-40B4-BE49-F238E27FC236}">
                <a16:creationId xmlns="" xmlns:a16="http://schemas.microsoft.com/office/drawing/2014/main" id="{1EE2B480-7875-40D2-B37C-9E37F2F6FB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566928"/>
            <a:ext cx="7578725" cy="414019"/>
          </a:xfrm>
        </p:spPr>
        <p:txBody>
          <a:bodyPr anchor="ctr" anchorCtr="0"/>
          <a:lstStyle/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4F4B7-9B8C-4799-AEEA-05A3EE9EC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"/>
            <a:ext cx="7578725" cy="411480"/>
          </a:xfrm>
        </p:spPr>
        <p:txBody>
          <a:bodyPr/>
          <a:lstStyle/>
          <a:p>
            <a:r>
              <a:rPr lang="en-CA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16402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hart, Text &amp; 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D1E3F-C79F-4598-BC7B-670BA028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17ACFC-AC10-4E44-92D6-B90E8BC0F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90E98B-414D-454A-9C0B-6A4DFD9EF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ext Placeholder 6">
            <a:extLst>
              <a:ext uri="{FF2B5EF4-FFF2-40B4-BE49-F238E27FC236}">
                <a16:creationId xmlns="" xmlns:a16="http://schemas.microsoft.com/office/drawing/2014/main" id="{A9AE3F76-B9DE-4752-800E-856A591AF6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5582" y="5943600"/>
            <a:ext cx="7578725" cy="411480"/>
          </a:xfrm>
        </p:spPr>
        <p:txBody>
          <a:bodyPr anchor="b" anchorCtr="0"/>
          <a:lstStyle>
            <a:lvl1pPr>
              <a:defRPr sz="750"/>
            </a:lvl1pPr>
          </a:lstStyle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="" xmlns:a16="http://schemas.microsoft.com/office/drawing/2014/main" id="{6466636C-DEBA-4F72-B72B-606CB993369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45842" y="5145024"/>
            <a:ext cx="2751582" cy="790702"/>
          </a:xfrm>
          <a:solidFill>
            <a:schemeClr val="accent4">
              <a:lumMod val="40000"/>
              <a:lumOff val="60000"/>
            </a:schemeClr>
          </a:solidFill>
        </p:spPr>
        <p:txBody>
          <a:bodyPr lIns="164592" tIns="45720" rIns="164592" bIns="45720" anchor="ctr" anchorCtr="0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/>
            </a:lvl1pPr>
          </a:lstStyle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692665-EEBA-45F4-8CCA-4E4B3AB9C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842" y="1388184"/>
            <a:ext cx="5490083" cy="3593592"/>
          </a:xfrm>
        </p:spPr>
        <p:txBody>
          <a:bodyPr/>
          <a:lstStyle/>
          <a:p>
            <a:pPr lvl="0"/>
            <a:r>
              <a:rPr lang="en-CA" dirty="0"/>
              <a:t>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12" name="Chart Placeholder 11">
            <a:extLst>
              <a:ext uri="{FF2B5EF4-FFF2-40B4-BE49-F238E27FC236}">
                <a16:creationId xmlns="" xmlns:a16="http://schemas.microsoft.com/office/drawing/2014/main" id="{6E359CBC-9F10-43AF-9902-FE6CC2CB3F7C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465582" y="3747262"/>
            <a:ext cx="1913335" cy="219456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0" name="Chart Placeholder 9">
            <a:extLst>
              <a:ext uri="{FF2B5EF4-FFF2-40B4-BE49-F238E27FC236}">
                <a16:creationId xmlns="" xmlns:a16="http://schemas.microsoft.com/office/drawing/2014/main" id="{9C392A06-BE81-45B1-B89B-613D44B3CF5B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465582" y="1391412"/>
            <a:ext cx="1913382" cy="219456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Text Placeholder 8">
            <a:extLst>
              <a:ext uri="{FF2B5EF4-FFF2-40B4-BE49-F238E27FC236}">
                <a16:creationId xmlns="" xmlns:a16="http://schemas.microsoft.com/office/drawing/2014/main" id="{1EE2B480-7875-40D2-B37C-9E37F2F6FB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566928"/>
            <a:ext cx="7578725" cy="414019"/>
          </a:xfrm>
        </p:spPr>
        <p:txBody>
          <a:bodyPr anchor="ctr" anchorCtr="0"/>
          <a:lstStyle/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4F4B7-9B8C-4799-AEEA-05A3EE9EC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"/>
            <a:ext cx="7578725" cy="411480"/>
          </a:xfrm>
        </p:spPr>
        <p:txBody>
          <a:bodyPr/>
          <a:lstStyle/>
          <a:p>
            <a:r>
              <a:rPr lang="en-CA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3411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Photo Charts, Text &amp; 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D1E3F-C79F-4598-BC7B-670BA0280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17ACFC-AC10-4E44-92D6-B90E8BC0F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90E98B-414D-454A-9C0B-6A4DFD9EF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ext Placeholder 6">
            <a:extLst>
              <a:ext uri="{FF2B5EF4-FFF2-40B4-BE49-F238E27FC236}">
                <a16:creationId xmlns="" xmlns:a16="http://schemas.microsoft.com/office/drawing/2014/main" id="{A9AE3F76-B9DE-4752-800E-856A591AF6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5582" y="5943600"/>
            <a:ext cx="7658100" cy="411480"/>
          </a:xfrm>
        </p:spPr>
        <p:txBody>
          <a:bodyPr anchor="b" anchorCtr="0"/>
          <a:lstStyle>
            <a:lvl1pPr>
              <a:defRPr sz="750"/>
            </a:lvl1pPr>
          </a:lstStyle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="" xmlns:a16="http://schemas.microsoft.com/office/drawing/2014/main" id="{6466636C-DEBA-4F72-B72B-606CB993369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45842" y="5143246"/>
            <a:ext cx="2752344" cy="795528"/>
          </a:xfrm>
          <a:solidFill>
            <a:schemeClr val="accent4">
              <a:lumMod val="40000"/>
              <a:lumOff val="60000"/>
            </a:schemeClr>
          </a:solidFill>
        </p:spPr>
        <p:txBody>
          <a:bodyPr lIns="164592" tIns="45720" rIns="164592" bIns="45720" anchor="ctr" anchorCtr="0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/>
            </a:lvl1pPr>
          </a:lstStyle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692665-EEBA-45F4-8CCA-4E4B3AB9C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842" y="1388184"/>
            <a:ext cx="5561838" cy="3593592"/>
          </a:xfrm>
        </p:spPr>
        <p:txBody>
          <a:bodyPr/>
          <a:lstStyle/>
          <a:p>
            <a:pPr lvl="0"/>
            <a:r>
              <a:rPr lang="en-CA" dirty="0"/>
              <a:t>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="" xmlns:a16="http://schemas.microsoft.com/office/drawing/2014/main" id="{3870C415-4E32-49A6-A0B4-7BE185EB125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65582" y="3747262"/>
            <a:ext cx="1913382" cy="2194560"/>
          </a:xfrm>
        </p:spPr>
        <p:txBody>
          <a:bodyPr/>
          <a:lstStyle/>
          <a:p>
            <a:endParaRPr lang="en-CA"/>
          </a:p>
        </p:txBody>
      </p:sp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6DDC8212-A0BA-4273-B0E8-C212D7C0E04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65582" y="1391412"/>
            <a:ext cx="1913382" cy="219456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Text Placeholder 8">
            <a:extLst>
              <a:ext uri="{FF2B5EF4-FFF2-40B4-BE49-F238E27FC236}">
                <a16:creationId xmlns="" xmlns:a16="http://schemas.microsoft.com/office/drawing/2014/main" id="{1EE2B480-7875-40D2-B37C-9E37F2F6FB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566928"/>
            <a:ext cx="7578725" cy="414019"/>
          </a:xfrm>
        </p:spPr>
        <p:txBody>
          <a:bodyPr anchor="ctr" anchorCtr="0"/>
          <a:lstStyle/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4F4B7-9B8C-4799-AEEA-05A3EE9EC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"/>
            <a:ext cx="7578725" cy="411480"/>
          </a:xfrm>
        </p:spPr>
        <p:txBody>
          <a:bodyPr/>
          <a:lstStyle/>
          <a:p>
            <a:r>
              <a:rPr lang="en-CA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5119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Break Scre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0E418A8-3C2A-4155-8FD4-35B57A118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3654" y="6236208"/>
            <a:ext cx="369731" cy="18288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0D53123-EF31-4C08-A865-932FC064F9C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270936F-D34C-4604-99B6-21561A33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41673" y="6236208"/>
            <a:ext cx="6021981" cy="18288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371666-B4D1-483B-A9BF-A26EFFE79B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36208"/>
            <a:ext cx="1164852" cy="18288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23720B-115F-40E8-9427-A01D4BBF8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459736"/>
            <a:ext cx="5577840" cy="76809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B28C38-4C88-452B-B302-64A2AAF82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1024128"/>
            <a:ext cx="7616952" cy="1078992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87D5D13-D3BE-4203-AFAF-C2790301ADF4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9850" y="5965224"/>
            <a:ext cx="612126" cy="65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560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31D2E5A-599D-414F-ABC5-10659C2DC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‹#›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BFD1E2E-16A0-412E-B833-562FBB948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8AF4BA2-0834-49F4-A6C6-0D663DB0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BF9682F1-B52C-4596-BB4E-19A760F0D1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5943600"/>
            <a:ext cx="7578725" cy="411480"/>
          </a:xfrm>
        </p:spPr>
        <p:txBody>
          <a:bodyPr anchor="b" anchorCtr="0"/>
          <a:lstStyle>
            <a:lvl1pPr>
              <a:defRPr sz="750"/>
            </a:lvl1pPr>
          </a:lstStyle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5E5BAACF-42E7-4313-8482-1BE8FBA28C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566928"/>
            <a:ext cx="7578725" cy="414019"/>
          </a:xfrm>
        </p:spPr>
        <p:txBody>
          <a:bodyPr anchor="ctr" anchorCtr="0"/>
          <a:lstStyle/>
          <a:p>
            <a:pPr lvl="0"/>
            <a:r>
              <a:rPr lang="en-CA" dirty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89F7DF-4377-47A2-B733-FBEECC7CE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"/>
            <a:ext cx="7578725" cy="411480"/>
          </a:xfrm>
        </p:spPr>
        <p:txBody>
          <a:bodyPr/>
          <a:lstStyle/>
          <a:p>
            <a:r>
              <a:rPr lang="en-CA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708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0052943-1292-41E1-A8E1-425B4CAC6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‹#›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CECE4E5-4B5C-4B9E-9D3E-C017E3E3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5523D91-D2E4-4492-8BAA-887529132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Text Placeholder 9">
            <a:extLst>
              <a:ext uri="{FF2B5EF4-FFF2-40B4-BE49-F238E27FC236}">
                <a16:creationId xmlns="" xmlns:a16="http://schemas.microsoft.com/office/drawing/2014/main" id="{E50DD8C7-CC99-425E-8E5C-72CFC248DA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5943600"/>
            <a:ext cx="7578725" cy="411480"/>
          </a:xfrm>
        </p:spPr>
        <p:txBody>
          <a:bodyPr anchor="b" anchorCtr="0">
            <a:normAutofit/>
          </a:bodyPr>
          <a:lstStyle>
            <a:lvl1pPr>
              <a:defRPr sz="750"/>
            </a:lvl1pPr>
          </a:lstStyle>
          <a:p>
            <a:pPr lvl="0"/>
            <a:r>
              <a:rPr lang="en-CA" dirty="0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5460880-BE6C-4B33-B314-071DF858DB1C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9850" y="5965224"/>
            <a:ext cx="612126" cy="65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78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="" xmlns:a16="http://schemas.microsoft.com/office/drawing/2014/main" id="{726E4CBD-FBC2-4FDA-ADD8-42A8AC736C5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7144" y="-4764"/>
            <a:ext cx="9162288" cy="6876288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8AA989D-D26C-42A0-9671-8BF298B51DC7}"/>
              </a:ext>
            </a:extLst>
          </p:cNvPr>
          <p:cNvSpPr txBox="1"/>
          <p:nvPr userDrawn="1"/>
        </p:nvSpPr>
        <p:spPr>
          <a:xfrm>
            <a:off x="1788225" y="2043471"/>
            <a:ext cx="556755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350" dirty="0">
                <a:solidFill>
                  <a:srgbClr val="FF0000"/>
                </a:solidFill>
              </a:rPr>
              <a:t>Do not create a cover slide from this layout using Home&gt;New Slide.</a:t>
            </a:r>
            <a:br>
              <a:rPr lang="en-CA" sz="1350" dirty="0">
                <a:solidFill>
                  <a:srgbClr val="FF0000"/>
                </a:solidFill>
              </a:rPr>
            </a:br>
            <a:r>
              <a:rPr lang="en-CA" sz="1350" dirty="0">
                <a:solidFill>
                  <a:srgbClr val="FF0000"/>
                </a:solidFill>
              </a:rPr>
              <a:t>Instead, copy, paste the sample slide with full-page photo background.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7F1BB3-8B8D-4578-8F67-DAEF7F737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20574" y="6867144"/>
            <a:ext cx="6858" cy="9144"/>
          </a:xfrm>
        </p:spPr>
        <p:txBody>
          <a:bodyPr/>
          <a:lstStyle>
            <a:lvl1pPr>
              <a:defRPr sz="1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00D53123-EF31-4C08-A865-932FC064F9C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F485DC-74C3-42E9-9CFC-DF8112EC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0574" y="6867144"/>
            <a:ext cx="6858" cy="9144"/>
          </a:xfrm>
        </p:spPr>
        <p:txBody>
          <a:bodyPr/>
          <a:lstStyle>
            <a:lvl1pPr>
              <a:defRPr sz="1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6A5474-121E-451F-8F0B-03523EA4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3804" y="6479144"/>
            <a:ext cx="1164852" cy="18288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n-CA" dirty="0"/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3A43A11F-E99C-49FB-8576-8507FC873D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438" y="6237797"/>
            <a:ext cx="4117562" cy="255587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CA" dirty="0"/>
              <a:t>Presenter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2D4339A-75B0-40F3-B53E-EA57D3E1B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089" y="2465146"/>
            <a:ext cx="5579051" cy="770307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5D8042-2A28-4C49-8368-0CD7FDB3F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658" y="1110843"/>
            <a:ext cx="7616030" cy="1081072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7017B40D-5B91-468B-A04F-F400A20D9E97}"/>
              </a:ext>
            </a:extLst>
          </p:cNvPr>
          <p:cNvGrpSpPr/>
          <p:nvPr userDrawn="1"/>
        </p:nvGrpSpPr>
        <p:grpSpPr>
          <a:xfrm>
            <a:off x="-9145" y="-9525"/>
            <a:ext cx="9162289" cy="5943600"/>
            <a:chOff x="-9145" y="-9525"/>
            <a:chExt cx="9162289" cy="5943600"/>
          </a:xfrm>
        </p:grpSpPr>
        <p:sp>
          <p:nvSpPr>
            <p:cNvPr id="18" name="Freeform 5">
              <a:extLst>
                <a:ext uri="{FF2B5EF4-FFF2-40B4-BE49-F238E27FC236}">
                  <a16:creationId xmlns="" xmlns:a16="http://schemas.microsoft.com/office/drawing/2014/main" id="{35A2AA73-23B0-4175-8176-ED117E49F6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144" y="-9525"/>
              <a:ext cx="8750808" cy="5118100"/>
            </a:xfrm>
            <a:custGeom>
              <a:avLst/>
              <a:gdLst>
                <a:gd name="T0" fmla="*/ 11421 w 11481"/>
                <a:gd name="T1" fmla="*/ 0 h 6751"/>
                <a:gd name="T2" fmla="*/ 11421 w 11481"/>
                <a:gd name="T3" fmla="*/ 3972 h 6751"/>
                <a:gd name="T4" fmla="*/ 10542 w 11481"/>
                <a:gd name="T5" fmla="*/ 5345 h 6751"/>
                <a:gd name="T6" fmla="*/ 2916 w 11481"/>
                <a:gd name="T7" fmla="*/ 6691 h 6751"/>
                <a:gd name="T8" fmla="*/ 0 w 11481"/>
                <a:gd name="T9" fmla="*/ 6503 h 6751"/>
                <a:gd name="T10" fmla="*/ 0 w 11481"/>
                <a:gd name="T11" fmla="*/ 6563 h 6751"/>
                <a:gd name="T12" fmla="*/ 2916 w 11481"/>
                <a:gd name="T13" fmla="*/ 6751 h 6751"/>
                <a:gd name="T14" fmla="*/ 10564 w 11481"/>
                <a:gd name="T15" fmla="*/ 5401 h 6751"/>
                <a:gd name="T16" fmla="*/ 11481 w 11481"/>
                <a:gd name="T17" fmla="*/ 3972 h 6751"/>
                <a:gd name="T18" fmla="*/ 11481 w 11481"/>
                <a:gd name="T19" fmla="*/ 0 h 6751"/>
                <a:gd name="T20" fmla="*/ 11421 w 11481"/>
                <a:gd name="T21" fmla="*/ 0 h 6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81" h="6751">
                  <a:moveTo>
                    <a:pt x="11421" y="0"/>
                  </a:moveTo>
                  <a:lnTo>
                    <a:pt x="11421" y="3972"/>
                  </a:lnTo>
                  <a:cubicBezTo>
                    <a:pt x="11421" y="4678"/>
                    <a:pt x="11142" y="5114"/>
                    <a:pt x="10542" y="5345"/>
                  </a:cubicBezTo>
                  <a:cubicBezTo>
                    <a:pt x="8291" y="6213"/>
                    <a:pt x="5583" y="6691"/>
                    <a:pt x="2916" y="6691"/>
                  </a:cubicBezTo>
                  <a:cubicBezTo>
                    <a:pt x="1946" y="6691"/>
                    <a:pt x="969" y="6627"/>
                    <a:pt x="0" y="6503"/>
                  </a:cubicBezTo>
                  <a:lnTo>
                    <a:pt x="0" y="6563"/>
                  </a:lnTo>
                  <a:cubicBezTo>
                    <a:pt x="969" y="6688"/>
                    <a:pt x="1946" y="6751"/>
                    <a:pt x="2916" y="6751"/>
                  </a:cubicBezTo>
                  <a:cubicBezTo>
                    <a:pt x="5590" y="6751"/>
                    <a:pt x="8306" y="6271"/>
                    <a:pt x="10564" y="5401"/>
                  </a:cubicBezTo>
                  <a:cubicBezTo>
                    <a:pt x="11190" y="5160"/>
                    <a:pt x="11481" y="4706"/>
                    <a:pt x="11481" y="3972"/>
                  </a:cubicBezTo>
                  <a:lnTo>
                    <a:pt x="11481" y="0"/>
                  </a:lnTo>
                  <a:lnTo>
                    <a:pt x="11421" y="0"/>
                  </a:lnTo>
                  <a:close/>
                </a:path>
              </a:pathLst>
            </a:custGeom>
            <a:solidFill>
              <a:srgbClr val="C1B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Freeform 7">
              <a:extLst>
                <a:ext uri="{FF2B5EF4-FFF2-40B4-BE49-F238E27FC236}">
                  <a16:creationId xmlns="" xmlns:a16="http://schemas.microsoft.com/office/drawing/2014/main" id="{3A4EFA21-6A87-43A0-99C2-D996DFBF9C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144" y="-9525"/>
              <a:ext cx="8503920" cy="5695950"/>
            </a:xfrm>
            <a:custGeom>
              <a:avLst/>
              <a:gdLst>
                <a:gd name="T0" fmla="*/ 11119 w 11156"/>
                <a:gd name="T1" fmla="*/ 0 h 7512"/>
                <a:gd name="T2" fmla="*/ 11119 w 11156"/>
                <a:gd name="T3" fmla="*/ 4744 h 7512"/>
                <a:gd name="T4" fmla="*/ 10233 w 11156"/>
                <a:gd name="T5" fmla="*/ 6128 h 7512"/>
                <a:gd name="T6" fmla="*/ 2602 w 11156"/>
                <a:gd name="T7" fmla="*/ 7475 h 7512"/>
                <a:gd name="T8" fmla="*/ 0 w 11156"/>
                <a:gd name="T9" fmla="*/ 7325 h 7512"/>
                <a:gd name="T10" fmla="*/ 0 w 11156"/>
                <a:gd name="T11" fmla="*/ 7362 h 7512"/>
                <a:gd name="T12" fmla="*/ 2602 w 11156"/>
                <a:gd name="T13" fmla="*/ 7512 h 7512"/>
                <a:gd name="T14" fmla="*/ 10246 w 11156"/>
                <a:gd name="T15" fmla="*/ 6162 h 7512"/>
                <a:gd name="T16" fmla="*/ 11156 w 11156"/>
                <a:gd name="T17" fmla="*/ 4744 h 7512"/>
                <a:gd name="T18" fmla="*/ 11156 w 11156"/>
                <a:gd name="T19" fmla="*/ 0 h 7512"/>
                <a:gd name="T20" fmla="*/ 11119 w 11156"/>
                <a:gd name="T21" fmla="*/ 0 h 7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56" h="7512">
                  <a:moveTo>
                    <a:pt x="11119" y="0"/>
                  </a:moveTo>
                  <a:lnTo>
                    <a:pt x="11119" y="4744"/>
                  </a:lnTo>
                  <a:cubicBezTo>
                    <a:pt x="11119" y="5456"/>
                    <a:pt x="10837" y="5895"/>
                    <a:pt x="10233" y="6128"/>
                  </a:cubicBezTo>
                  <a:cubicBezTo>
                    <a:pt x="7981" y="6996"/>
                    <a:pt x="5271" y="7475"/>
                    <a:pt x="2602" y="7475"/>
                  </a:cubicBezTo>
                  <a:cubicBezTo>
                    <a:pt x="1739" y="7475"/>
                    <a:pt x="867" y="7424"/>
                    <a:pt x="0" y="7325"/>
                  </a:cubicBezTo>
                  <a:lnTo>
                    <a:pt x="0" y="7362"/>
                  </a:lnTo>
                  <a:cubicBezTo>
                    <a:pt x="867" y="7461"/>
                    <a:pt x="1739" y="7512"/>
                    <a:pt x="2602" y="7512"/>
                  </a:cubicBezTo>
                  <a:cubicBezTo>
                    <a:pt x="5275" y="7512"/>
                    <a:pt x="7990" y="7032"/>
                    <a:pt x="10246" y="6162"/>
                  </a:cubicBezTo>
                  <a:cubicBezTo>
                    <a:pt x="10867" y="5923"/>
                    <a:pt x="11156" y="5473"/>
                    <a:pt x="11156" y="4744"/>
                  </a:cubicBezTo>
                  <a:lnTo>
                    <a:pt x="11156" y="0"/>
                  </a:lnTo>
                  <a:lnTo>
                    <a:pt x="11119" y="0"/>
                  </a:lnTo>
                  <a:close/>
                </a:path>
              </a:pathLst>
            </a:custGeom>
            <a:solidFill>
              <a:srgbClr val="FFD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Freeform 8">
              <a:extLst>
                <a:ext uri="{FF2B5EF4-FFF2-40B4-BE49-F238E27FC236}">
                  <a16:creationId xmlns="" xmlns:a16="http://schemas.microsoft.com/office/drawing/2014/main" id="{9A873197-9CD0-4FC7-A73B-7B232C01B0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145" y="-9525"/>
              <a:ext cx="9006840" cy="5365750"/>
            </a:xfrm>
            <a:custGeom>
              <a:avLst/>
              <a:gdLst>
                <a:gd name="T0" fmla="*/ 11709 w 11820"/>
                <a:gd name="T1" fmla="*/ 0 h 7077"/>
                <a:gd name="T2" fmla="*/ 11709 w 11820"/>
                <a:gd name="T3" fmla="*/ 4273 h 7077"/>
                <a:gd name="T4" fmla="*/ 10847 w 11820"/>
                <a:gd name="T5" fmla="*/ 5622 h 7077"/>
                <a:gd name="T6" fmla="*/ 3229 w 11820"/>
                <a:gd name="T7" fmla="*/ 6967 h 7077"/>
                <a:gd name="T8" fmla="*/ 0 w 11820"/>
                <a:gd name="T9" fmla="*/ 6736 h 7077"/>
                <a:gd name="T10" fmla="*/ 0 w 11820"/>
                <a:gd name="T11" fmla="*/ 6848 h 7077"/>
                <a:gd name="T12" fmla="*/ 3229 w 11820"/>
                <a:gd name="T13" fmla="*/ 7077 h 7077"/>
                <a:gd name="T14" fmla="*/ 10887 w 11820"/>
                <a:gd name="T15" fmla="*/ 5725 h 7077"/>
                <a:gd name="T16" fmla="*/ 11820 w 11820"/>
                <a:gd name="T17" fmla="*/ 4273 h 7077"/>
                <a:gd name="T18" fmla="*/ 11820 w 11820"/>
                <a:gd name="T19" fmla="*/ 0 h 7077"/>
                <a:gd name="T20" fmla="*/ 11709 w 11820"/>
                <a:gd name="T21" fmla="*/ 0 h 7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20" h="7077">
                  <a:moveTo>
                    <a:pt x="11709" y="0"/>
                  </a:moveTo>
                  <a:lnTo>
                    <a:pt x="11709" y="4273"/>
                  </a:lnTo>
                  <a:cubicBezTo>
                    <a:pt x="11709" y="4967"/>
                    <a:pt x="11435" y="5396"/>
                    <a:pt x="10847" y="5622"/>
                  </a:cubicBezTo>
                  <a:cubicBezTo>
                    <a:pt x="8599" y="6489"/>
                    <a:pt x="5893" y="6967"/>
                    <a:pt x="3229" y="6967"/>
                  </a:cubicBezTo>
                  <a:cubicBezTo>
                    <a:pt x="2152" y="6967"/>
                    <a:pt x="1070" y="6889"/>
                    <a:pt x="0" y="6736"/>
                  </a:cubicBezTo>
                  <a:lnTo>
                    <a:pt x="0" y="6848"/>
                  </a:lnTo>
                  <a:cubicBezTo>
                    <a:pt x="1070" y="7000"/>
                    <a:pt x="2152" y="7077"/>
                    <a:pt x="3229" y="7077"/>
                  </a:cubicBezTo>
                  <a:cubicBezTo>
                    <a:pt x="5907" y="7077"/>
                    <a:pt x="8626" y="6597"/>
                    <a:pt x="10887" y="5725"/>
                  </a:cubicBezTo>
                  <a:cubicBezTo>
                    <a:pt x="11523" y="5480"/>
                    <a:pt x="11820" y="5019"/>
                    <a:pt x="11820" y="4273"/>
                  </a:cubicBezTo>
                  <a:lnTo>
                    <a:pt x="11820" y="0"/>
                  </a:lnTo>
                  <a:lnTo>
                    <a:pt x="11709" y="0"/>
                  </a:lnTo>
                  <a:close/>
                </a:path>
              </a:pathLst>
            </a:custGeom>
            <a:solidFill>
              <a:srgbClr val="87A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Freeform 9">
              <a:extLst>
                <a:ext uri="{FF2B5EF4-FFF2-40B4-BE49-F238E27FC236}">
                  <a16:creationId xmlns="" xmlns:a16="http://schemas.microsoft.com/office/drawing/2014/main" id="{EF016EFC-0D3E-48BF-93A5-A486246689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144" y="4222750"/>
              <a:ext cx="9162288" cy="1711325"/>
            </a:xfrm>
            <a:custGeom>
              <a:avLst/>
              <a:gdLst>
                <a:gd name="T0" fmla="*/ 12024 w 12024"/>
                <a:gd name="T1" fmla="*/ 0 h 2257"/>
                <a:gd name="T2" fmla="*/ 11219 w 12024"/>
                <a:gd name="T3" fmla="*/ 681 h 2257"/>
                <a:gd name="T4" fmla="*/ 2705 w 12024"/>
                <a:gd name="T5" fmla="*/ 2184 h 2257"/>
                <a:gd name="T6" fmla="*/ 0 w 12024"/>
                <a:gd name="T7" fmla="*/ 2038 h 2257"/>
                <a:gd name="T8" fmla="*/ 0 w 12024"/>
                <a:gd name="T9" fmla="*/ 2112 h 2257"/>
                <a:gd name="T10" fmla="*/ 2705 w 12024"/>
                <a:gd name="T11" fmla="*/ 2257 h 2257"/>
                <a:gd name="T12" fmla="*/ 11246 w 12024"/>
                <a:gd name="T13" fmla="*/ 750 h 2257"/>
                <a:gd name="T14" fmla="*/ 12024 w 12024"/>
                <a:gd name="T15" fmla="*/ 153 h 2257"/>
                <a:gd name="T16" fmla="*/ 12024 w 12024"/>
                <a:gd name="T17" fmla="*/ 0 h 2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24" h="2257">
                  <a:moveTo>
                    <a:pt x="12024" y="0"/>
                  </a:moveTo>
                  <a:cubicBezTo>
                    <a:pt x="11867" y="311"/>
                    <a:pt x="11602" y="533"/>
                    <a:pt x="11219" y="681"/>
                  </a:cubicBezTo>
                  <a:cubicBezTo>
                    <a:pt x="8706" y="1650"/>
                    <a:pt x="5682" y="2184"/>
                    <a:pt x="2705" y="2184"/>
                  </a:cubicBezTo>
                  <a:cubicBezTo>
                    <a:pt x="1809" y="2184"/>
                    <a:pt x="902" y="2135"/>
                    <a:pt x="0" y="2038"/>
                  </a:cubicBezTo>
                  <a:lnTo>
                    <a:pt x="0" y="2112"/>
                  </a:lnTo>
                  <a:cubicBezTo>
                    <a:pt x="902" y="2209"/>
                    <a:pt x="1809" y="2257"/>
                    <a:pt x="2705" y="2257"/>
                  </a:cubicBezTo>
                  <a:cubicBezTo>
                    <a:pt x="5691" y="2257"/>
                    <a:pt x="8724" y="1722"/>
                    <a:pt x="11246" y="750"/>
                  </a:cubicBezTo>
                  <a:cubicBezTo>
                    <a:pt x="11598" y="614"/>
                    <a:pt x="11855" y="418"/>
                    <a:pt x="12024" y="153"/>
                  </a:cubicBezTo>
                  <a:lnTo>
                    <a:pt x="12024" y="0"/>
                  </a:lnTo>
                  <a:close/>
                </a:path>
              </a:pathLst>
            </a:custGeom>
            <a:solidFill>
              <a:srgbClr val="D4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6789973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6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2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7F1BB3-8B8D-4578-8F67-DAEF7F737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20574" y="6867144"/>
            <a:ext cx="6858" cy="9144"/>
          </a:xfrm>
        </p:spPr>
        <p:txBody>
          <a:bodyPr/>
          <a:lstStyle>
            <a:lvl1pPr>
              <a:defRPr sz="1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00D53123-EF31-4C08-A865-932FC064F9C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F485DC-74C3-42E9-9CFC-DF8112EC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0574" y="6867144"/>
            <a:ext cx="6858" cy="9144"/>
          </a:xfrm>
        </p:spPr>
        <p:txBody>
          <a:bodyPr/>
          <a:lstStyle>
            <a:lvl1pPr>
              <a:defRPr sz="1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6A5474-121E-451F-8F0B-03523EA4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1518" y="6477620"/>
            <a:ext cx="1164852" cy="1828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3A43A11F-E99C-49FB-8576-8507FC873D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438" y="6233987"/>
            <a:ext cx="4117562" cy="255587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Presenter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2D4339A-75B0-40F3-B53E-EA57D3E1B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5137" y="2457526"/>
            <a:ext cx="5579051" cy="7703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5D8042-2A28-4C49-8368-0CD7FDB3F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944" y="1109319"/>
            <a:ext cx="7613744" cy="1081072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35055044-84C1-4802-93B9-B5784AAA365B}"/>
              </a:ext>
            </a:extLst>
          </p:cNvPr>
          <p:cNvGrpSpPr/>
          <p:nvPr userDrawn="1"/>
        </p:nvGrpSpPr>
        <p:grpSpPr>
          <a:xfrm>
            <a:off x="-9145" y="-9525"/>
            <a:ext cx="9162289" cy="5943600"/>
            <a:chOff x="-9145" y="-9525"/>
            <a:chExt cx="9162289" cy="5943600"/>
          </a:xfrm>
        </p:grpSpPr>
        <p:sp>
          <p:nvSpPr>
            <p:cNvPr id="17" name="Freeform 5">
              <a:extLst>
                <a:ext uri="{FF2B5EF4-FFF2-40B4-BE49-F238E27FC236}">
                  <a16:creationId xmlns="" xmlns:a16="http://schemas.microsoft.com/office/drawing/2014/main" id="{C1181857-F749-4F8A-A498-5AEB39FEFB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144" y="-9525"/>
              <a:ext cx="8750808" cy="5118100"/>
            </a:xfrm>
            <a:custGeom>
              <a:avLst/>
              <a:gdLst>
                <a:gd name="T0" fmla="*/ 11421 w 11481"/>
                <a:gd name="T1" fmla="*/ 0 h 6751"/>
                <a:gd name="T2" fmla="*/ 11421 w 11481"/>
                <a:gd name="T3" fmla="*/ 3972 h 6751"/>
                <a:gd name="T4" fmla="*/ 10542 w 11481"/>
                <a:gd name="T5" fmla="*/ 5345 h 6751"/>
                <a:gd name="T6" fmla="*/ 2916 w 11481"/>
                <a:gd name="T7" fmla="*/ 6691 h 6751"/>
                <a:gd name="T8" fmla="*/ 0 w 11481"/>
                <a:gd name="T9" fmla="*/ 6503 h 6751"/>
                <a:gd name="T10" fmla="*/ 0 w 11481"/>
                <a:gd name="T11" fmla="*/ 6563 h 6751"/>
                <a:gd name="T12" fmla="*/ 2916 w 11481"/>
                <a:gd name="T13" fmla="*/ 6751 h 6751"/>
                <a:gd name="T14" fmla="*/ 10564 w 11481"/>
                <a:gd name="T15" fmla="*/ 5401 h 6751"/>
                <a:gd name="T16" fmla="*/ 11481 w 11481"/>
                <a:gd name="T17" fmla="*/ 3972 h 6751"/>
                <a:gd name="T18" fmla="*/ 11481 w 11481"/>
                <a:gd name="T19" fmla="*/ 0 h 6751"/>
                <a:gd name="T20" fmla="*/ 11421 w 11481"/>
                <a:gd name="T21" fmla="*/ 0 h 6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81" h="6751">
                  <a:moveTo>
                    <a:pt x="11421" y="0"/>
                  </a:moveTo>
                  <a:lnTo>
                    <a:pt x="11421" y="3972"/>
                  </a:lnTo>
                  <a:cubicBezTo>
                    <a:pt x="11421" y="4678"/>
                    <a:pt x="11142" y="5114"/>
                    <a:pt x="10542" y="5345"/>
                  </a:cubicBezTo>
                  <a:cubicBezTo>
                    <a:pt x="8291" y="6213"/>
                    <a:pt x="5583" y="6691"/>
                    <a:pt x="2916" y="6691"/>
                  </a:cubicBezTo>
                  <a:cubicBezTo>
                    <a:pt x="1946" y="6691"/>
                    <a:pt x="969" y="6627"/>
                    <a:pt x="0" y="6503"/>
                  </a:cubicBezTo>
                  <a:lnTo>
                    <a:pt x="0" y="6563"/>
                  </a:lnTo>
                  <a:cubicBezTo>
                    <a:pt x="969" y="6688"/>
                    <a:pt x="1946" y="6751"/>
                    <a:pt x="2916" y="6751"/>
                  </a:cubicBezTo>
                  <a:cubicBezTo>
                    <a:pt x="5590" y="6751"/>
                    <a:pt x="8306" y="6271"/>
                    <a:pt x="10564" y="5401"/>
                  </a:cubicBezTo>
                  <a:cubicBezTo>
                    <a:pt x="11190" y="5160"/>
                    <a:pt x="11481" y="4706"/>
                    <a:pt x="11481" y="3972"/>
                  </a:cubicBezTo>
                  <a:lnTo>
                    <a:pt x="11481" y="0"/>
                  </a:lnTo>
                  <a:lnTo>
                    <a:pt x="11421" y="0"/>
                  </a:lnTo>
                  <a:close/>
                </a:path>
              </a:pathLst>
            </a:custGeom>
            <a:solidFill>
              <a:srgbClr val="C1B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Freeform 7">
              <a:extLst>
                <a:ext uri="{FF2B5EF4-FFF2-40B4-BE49-F238E27FC236}">
                  <a16:creationId xmlns="" xmlns:a16="http://schemas.microsoft.com/office/drawing/2014/main" id="{D42FA8F9-B2DE-42AB-BEE3-FD9B91C422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144" y="-9525"/>
              <a:ext cx="8503920" cy="5695950"/>
            </a:xfrm>
            <a:custGeom>
              <a:avLst/>
              <a:gdLst>
                <a:gd name="T0" fmla="*/ 11119 w 11156"/>
                <a:gd name="T1" fmla="*/ 0 h 7512"/>
                <a:gd name="T2" fmla="*/ 11119 w 11156"/>
                <a:gd name="T3" fmla="*/ 4744 h 7512"/>
                <a:gd name="T4" fmla="*/ 10233 w 11156"/>
                <a:gd name="T5" fmla="*/ 6128 h 7512"/>
                <a:gd name="T6" fmla="*/ 2602 w 11156"/>
                <a:gd name="T7" fmla="*/ 7475 h 7512"/>
                <a:gd name="T8" fmla="*/ 0 w 11156"/>
                <a:gd name="T9" fmla="*/ 7325 h 7512"/>
                <a:gd name="T10" fmla="*/ 0 w 11156"/>
                <a:gd name="T11" fmla="*/ 7362 h 7512"/>
                <a:gd name="T12" fmla="*/ 2602 w 11156"/>
                <a:gd name="T13" fmla="*/ 7512 h 7512"/>
                <a:gd name="T14" fmla="*/ 10246 w 11156"/>
                <a:gd name="T15" fmla="*/ 6162 h 7512"/>
                <a:gd name="T16" fmla="*/ 11156 w 11156"/>
                <a:gd name="T17" fmla="*/ 4744 h 7512"/>
                <a:gd name="T18" fmla="*/ 11156 w 11156"/>
                <a:gd name="T19" fmla="*/ 0 h 7512"/>
                <a:gd name="T20" fmla="*/ 11119 w 11156"/>
                <a:gd name="T21" fmla="*/ 0 h 7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56" h="7512">
                  <a:moveTo>
                    <a:pt x="11119" y="0"/>
                  </a:moveTo>
                  <a:lnTo>
                    <a:pt x="11119" y="4744"/>
                  </a:lnTo>
                  <a:cubicBezTo>
                    <a:pt x="11119" y="5456"/>
                    <a:pt x="10837" y="5895"/>
                    <a:pt x="10233" y="6128"/>
                  </a:cubicBezTo>
                  <a:cubicBezTo>
                    <a:pt x="7981" y="6996"/>
                    <a:pt x="5271" y="7475"/>
                    <a:pt x="2602" y="7475"/>
                  </a:cubicBezTo>
                  <a:cubicBezTo>
                    <a:pt x="1739" y="7475"/>
                    <a:pt x="867" y="7424"/>
                    <a:pt x="0" y="7325"/>
                  </a:cubicBezTo>
                  <a:lnTo>
                    <a:pt x="0" y="7362"/>
                  </a:lnTo>
                  <a:cubicBezTo>
                    <a:pt x="867" y="7461"/>
                    <a:pt x="1739" y="7512"/>
                    <a:pt x="2602" y="7512"/>
                  </a:cubicBezTo>
                  <a:cubicBezTo>
                    <a:pt x="5275" y="7512"/>
                    <a:pt x="7990" y="7032"/>
                    <a:pt x="10246" y="6162"/>
                  </a:cubicBezTo>
                  <a:cubicBezTo>
                    <a:pt x="10867" y="5923"/>
                    <a:pt x="11156" y="5473"/>
                    <a:pt x="11156" y="4744"/>
                  </a:cubicBezTo>
                  <a:lnTo>
                    <a:pt x="11156" y="0"/>
                  </a:lnTo>
                  <a:lnTo>
                    <a:pt x="11119" y="0"/>
                  </a:lnTo>
                  <a:close/>
                </a:path>
              </a:pathLst>
            </a:custGeom>
            <a:solidFill>
              <a:srgbClr val="FFD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Freeform 8">
              <a:extLst>
                <a:ext uri="{FF2B5EF4-FFF2-40B4-BE49-F238E27FC236}">
                  <a16:creationId xmlns="" xmlns:a16="http://schemas.microsoft.com/office/drawing/2014/main" id="{EE777C58-E1BC-4F93-AB1E-EB6F4C19FE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145" y="-9525"/>
              <a:ext cx="9006840" cy="5365750"/>
            </a:xfrm>
            <a:custGeom>
              <a:avLst/>
              <a:gdLst>
                <a:gd name="T0" fmla="*/ 11709 w 11820"/>
                <a:gd name="T1" fmla="*/ 0 h 7077"/>
                <a:gd name="T2" fmla="*/ 11709 w 11820"/>
                <a:gd name="T3" fmla="*/ 4273 h 7077"/>
                <a:gd name="T4" fmla="*/ 10847 w 11820"/>
                <a:gd name="T5" fmla="*/ 5622 h 7077"/>
                <a:gd name="T6" fmla="*/ 3229 w 11820"/>
                <a:gd name="T7" fmla="*/ 6967 h 7077"/>
                <a:gd name="T8" fmla="*/ 0 w 11820"/>
                <a:gd name="T9" fmla="*/ 6736 h 7077"/>
                <a:gd name="T10" fmla="*/ 0 w 11820"/>
                <a:gd name="T11" fmla="*/ 6848 h 7077"/>
                <a:gd name="T12" fmla="*/ 3229 w 11820"/>
                <a:gd name="T13" fmla="*/ 7077 h 7077"/>
                <a:gd name="T14" fmla="*/ 10887 w 11820"/>
                <a:gd name="T15" fmla="*/ 5725 h 7077"/>
                <a:gd name="T16" fmla="*/ 11820 w 11820"/>
                <a:gd name="T17" fmla="*/ 4273 h 7077"/>
                <a:gd name="T18" fmla="*/ 11820 w 11820"/>
                <a:gd name="T19" fmla="*/ 0 h 7077"/>
                <a:gd name="T20" fmla="*/ 11709 w 11820"/>
                <a:gd name="T21" fmla="*/ 0 h 7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20" h="7077">
                  <a:moveTo>
                    <a:pt x="11709" y="0"/>
                  </a:moveTo>
                  <a:lnTo>
                    <a:pt x="11709" y="4273"/>
                  </a:lnTo>
                  <a:cubicBezTo>
                    <a:pt x="11709" y="4967"/>
                    <a:pt x="11435" y="5396"/>
                    <a:pt x="10847" y="5622"/>
                  </a:cubicBezTo>
                  <a:cubicBezTo>
                    <a:pt x="8599" y="6489"/>
                    <a:pt x="5893" y="6967"/>
                    <a:pt x="3229" y="6967"/>
                  </a:cubicBezTo>
                  <a:cubicBezTo>
                    <a:pt x="2152" y="6967"/>
                    <a:pt x="1070" y="6889"/>
                    <a:pt x="0" y="6736"/>
                  </a:cubicBezTo>
                  <a:lnTo>
                    <a:pt x="0" y="6848"/>
                  </a:lnTo>
                  <a:cubicBezTo>
                    <a:pt x="1070" y="7000"/>
                    <a:pt x="2152" y="7077"/>
                    <a:pt x="3229" y="7077"/>
                  </a:cubicBezTo>
                  <a:cubicBezTo>
                    <a:pt x="5907" y="7077"/>
                    <a:pt x="8626" y="6597"/>
                    <a:pt x="10887" y="5725"/>
                  </a:cubicBezTo>
                  <a:cubicBezTo>
                    <a:pt x="11523" y="5480"/>
                    <a:pt x="11820" y="5019"/>
                    <a:pt x="11820" y="4273"/>
                  </a:cubicBezTo>
                  <a:lnTo>
                    <a:pt x="11820" y="0"/>
                  </a:lnTo>
                  <a:lnTo>
                    <a:pt x="11709" y="0"/>
                  </a:lnTo>
                  <a:close/>
                </a:path>
              </a:pathLst>
            </a:custGeom>
            <a:solidFill>
              <a:srgbClr val="87A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Freeform 9">
              <a:extLst>
                <a:ext uri="{FF2B5EF4-FFF2-40B4-BE49-F238E27FC236}">
                  <a16:creationId xmlns="" xmlns:a16="http://schemas.microsoft.com/office/drawing/2014/main" id="{F10F651B-8E7F-45E7-8221-DF47B214EF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144" y="4222750"/>
              <a:ext cx="9162288" cy="1711325"/>
            </a:xfrm>
            <a:custGeom>
              <a:avLst/>
              <a:gdLst>
                <a:gd name="T0" fmla="*/ 12024 w 12024"/>
                <a:gd name="T1" fmla="*/ 0 h 2257"/>
                <a:gd name="T2" fmla="*/ 11219 w 12024"/>
                <a:gd name="T3" fmla="*/ 681 h 2257"/>
                <a:gd name="T4" fmla="*/ 2705 w 12024"/>
                <a:gd name="T5" fmla="*/ 2184 h 2257"/>
                <a:gd name="T6" fmla="*/ 0 w 12024"/>
                <a:gd name="T7" fmla="*/ 2038 h 2257"/>
                <a:gd name="T8" fmla="*/ 0 w 12024"/>
                <a:gd name="T9" fmla="*/ 2112 h 2257"/>
                <a:gd name="T10" fmla="*/ 2705 w 12024"/>
                <a:gd name="T11" fmla="*/ 2257 h 2257"/>
                <a:gd name="T12" fmla="*/ 11246 w 12024"/>
                <a:gd name="T13" fmla="*/ 750 h 2257"/>
                <a:gd name="T14" fmla="*/ 12024 w 12024"/>
                <a:gd name="T15" fmla="*/ 153 h 2257"/>
                <a:gd name="T16" fmla="*/ 12024 w 12024"/>
                <a:gd name="T17" fmla="*/ 0 h 2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24" h="2257">
                  <a:moveTo>
                    <a:pt x="12024" y="0"/>
                  </a:moveTo>
                  <a:cubicBezTo>
                    <a:pt x="11867" y="311"/>
                    <a:pt x="11602" y="533"/>
                    <a:pt x="11219" y="681"/>
                  </a:cubicBezTo>
                  <a:cubicBezTo>
                    <a:pt x="8706" y="1650"/>
                    <a:pt x="5682" y="2184"/>
                    <a:pt x="2705" y="2184"/>
                  </a:cubicBezTo>
                  <a:cubicBezTo>
                    <a:pt x="1809" y="2184"/>
                    <a:pt x="902" y="2135"/>
                    <a:pt x="0" y="2038"/>
                  </a:cubicBezTo>
                  <a:lnTo>
                    <a:pt x="0" y="2112"/>
                  </a:lnTo>
                  <a:cubicBezTo>
                    <a:pt x="902" y="2209"/>
                    <a:pt x="1809" y="2257"/>
                    <a:pt x="2705" y="2257"/>
                  </a:cubicBezTo>
                  <a:cubicBezTo>
                    <a:pt x="5691" y="2257"/>
                    <a:pt x="8724" y="1722"/>
                    <a:pt x="11246" y="750"/>
                  </a:cubicBezTo>
                  <a:cubicBezTo>
                    <a:pt x="11598" y="614"/>
                    <a:pt x="11855" y="418"/>
                    <a:pt x="12024" y="153"/>
                  </a:cubicBezTo>
                  <a:lnTo>
                    <a:pt x="12024" y="0"/>
                  </a:lnTo>
                  <a:close/>
                </a:path>
              </a:pathLst>
            </a:custGeom>
            <a:solidFill>
              <a:srgbClr val="D4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4B48A473-31AB-4473-A1FF-3CE70AB3F12C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5225" y="5949816"/>
            <a:ext cx="640080" cy="7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00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65AC45E-5A2E-4C01-A0F7-6E229939F263}"/>
              </a:ext>
            </a:extLst>
          </p:cNvPr>
          <p:cNvSpPr txBox="1"/>
          <p:nvPr userDrawn="1"/>
        </p:nvSpPr>
        <p:spPr>
          <a:xfrm>
            <a:off x="1788225" y="2009530"/>
            <a:ext cx="556755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350" dirty="0">
                <a:solidFill>
                  <a:srgbClr val="FF0000"/>
                </a:solidFill>
              </a:rPr>
              <a:t>Do not create a cover slide from this layout using Home&gt;New Slide.</a:t>
            </a:r>
            <a:br>
              <a:rPr lang="en-CA" sz="1350" dirty="0">
                <a:solidFill>
                  <a:srgbClr val="FF0000"/>
                </a:solidFill>
              </a:rPr>
            </a:br>
            <a:r>
              <a:rPr lang="en-CA" sz="1350" dirty="0">
                <a:solidFill>
                  <a:srgbClr val="FF0000"/>
                </a:solidFill>
              </a:rPr>
              <a:t>Instead, copy, paste the sample slide with full-page photo background.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E3B8E4A9-7C8F-4C9F-B0D0-C9A414EDD4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858" y="-9144"/>
            <a:ext cx="9155430" cy="343585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7F1BB3-8B8D-4578-8F67-DAEF7F737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20574" y="6867144"/>
            <a:ext cx="6858" cy="9144"/>
          </a:xfrm>
        </p:spPr>
        <p:txBody>
          <a:bodyPr/>
          <a:lstStyle>
            <a:lvl1pPr>
              <a:defRPr sz="1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00D53123-EF31-4C08-A865-932FC064F9C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F485DC-74C3-42E9-9CFC-DF8112EC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0574" y="6867144"/>
            <a:ext cx="6858" cy="9144"/>
          </a:xfrm>
        </p:spPr>
        <p:txBody>
          <a:bodyPr/>
          <a:lstStyle>
            <a:lvl1pPr>
              <a:defRPr sz="1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6A5474-121E-451F-8F0B-03523EA4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3804" y="6477620"/>
            <a:ext cx="1164852" cy="1828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3A43A11F-E99C-49FB-8576-8507FC873D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152" y="6233987"/>
            <a:ext cx="4119848" cy="255587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CA" dirty="0"/>
              <a:t>Presenter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2D4339A-75B0-40F3-B53E-EA57D3E1B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371" y="4829722"/>
            <a:ext cx="7616729" cy="7703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5D8042-2A28-4C49-8368-0CD7FDB3F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372" y="3826036"/>
            <a:ext cx="7616728" cy="999638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D2DFEF3-6CC7-4B43-B031-BD2257338865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9850" y="5965224"/>
            <a:ext cx="612126" cy="65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34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7757E35B-BA2A-4122-A55C-C36D23B9D6F6}"/>
              </a:ext>
            </a:extLst>
          </p:cNvPr>
          <p:cNvGrpSpPr/>
          <p:nvPr userDrawn="1"/>
        </p:nvGrpSpPr>
        <p:grpSpPr>
          <a:xfrm>
            <a:off x="-9525" y="-9526"/>
            <a:ext cx="9163050" cy="6877051"/>
            <a:chOff x="-9525" y="-9526"/>
            <a:chExt cx="9163050" cy="6877051"/>
          </a:xfrm>
        </p:grpSpPr>
        <p:sp>
          <p:nvSpPr>
            <p:cNvPr id="40" name="Freeform 6">
              <a:extLst>
                <a:ext uri="{FF2B5EF4-FFF2-40B4-BE49-F238E27FC236}">
                  <a16:creationId xmlns="" xmlns:a16="http://schemas.microsoft.com/office/drawing/2014/main" id="{6C9CA813-BDB8-4F1D-B16F-671A0F06C2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9144" y="-9526"/>
              <a:ext cx="9162288" cy="6876288"/>
            </a:xfrm>
            <a:custGeom>
              <a:avLst/>
              <a:gdLst>
                <a:gd name="T0" fmla="*/ 11765 w 12024"/>
                <a:gd name="T1" fmla="*/ 0 h 9024"/>
                <a:gd name="T2" fmla="*/ 11765 w 12024"/>
                <a:gd name="T3" fmla="*/ 4680 h 9024"/>
                <a:gd name="T4" fmla="*/ 10867 w 12024"/>
                <a:gd name="T5" fmla="*/ 6080 h 9024"/>
                <a:gd name="T6" fmla="*/ 3229 w 12024"/>
                <a:gd name="T7" fmla="*/ 7429 h 9024"/>
                <a:gd name="T8" fmla="*/ 0 w 12024"/>
                <a:gd name="T9" fmla="*/ 7199 h 9024"/>
                <a:gd name="T10" fmla="*/ 0 w 12024"/>
                <a:gd name="T11" fmla="*/ 9024 h 9024"/>
                <a:gd name="T12" fmla="*/ 12024 w 12024"/>
                <a:gd name="T13" fmla="*/ 9024 h 9024"/>
                <a:gd name="T14" fmla="*/ 12024 w 12024"/>
                <a:gd name="T15" fmla="*/ 0 h 9024"/>
                <a:gd name="T16" fmla="*/ 11765 w 12024"/>
                <a:gd name="T17" fmla="*/ 0 h 9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24" h="9024">
                  <a:moveTo>
                    <a:pt x="11765" y="0"/>
                  </a:moveTo>
                  <a:lnTo>
                    <a:pt x="11765" y="4680"/>
                  </a:lnTo>
                  <a:cubicBezTo>
                    <a:pt x="11765" y="5422"/>
                    <a:pt x="11460" y="5852"/>
                    <a:pt x="10867" y="6080"/>
                  </a:cubicBezTo>
                  <a:cubicBezTo>
                    <a:pt x="8560" y="6970"/>
                    <a:pt x="5828" y="7429"/>
                    <a:pt x="3229" y="7429"/>
                  </a:cubicBezTo>
                  <a:cubicBezTo>
                    <a:pt x="2162" y="7429"/>
                    <a:pt x="1073" y="7351"/>
                    <a:pt x="0" y="7199"/>
                  </a:cubicBezTo>
                  <a:lnTo>
                    <a:pt x="0" y="9024"/>
                  </a:lnTo>
                  <a:lnTo>
                    <a:pt x="12024" y="9024"/>
                  </a:lnTo>
                  <a:lnTo>
                    <a:pt x="12024" y="0"/>
                  </a:lnTo>
                  <a:lnTo>
                    <a:pt x="11765" y="0"/>
                  </a:lnTo>
                  <a:close/>
                </a:path>
              </a:pathLst>
            </a:custGeom>
            <a:solidFill>
              <a:srgbClr val="E7EE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4C5C5240-A7EB-436F-8BED-DCD10207739D}"/>
                </a:ext>
              </a:extLst>
            </p:cNvPr>
            <p:cNvGrpSpPr/>
            <p:nvPr userDrawn="1"/>
          </p:nvGrpSpPr>
          <p:grpSpPr>
            <a:xfrm>
              <a:off x="-9525" y="-9525"/>
              <a:ext cx="9163050" cy="6877050"/>
              <a:chOff x="-9525" y="-9525"/>
              <a:chExt cx="9163050" cy="6877050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="" xmlns:a16="http://schemas.microsoft.com/office/drawing/2014/main" id="{145F6AE7-7C1B-41E8-A640-B4B220FA9E6A}"/>
                  </a:ext>
                </a:extLst>
              </p:cNvPr>
              <p:cNvGrpSpPr/>
              <p:nvPr userDrawn="1"/>
            </p:nvGrpSpPr>
            <p:grpSpPr>
              <a:xfrm>
                <a:off x="-9145" y="-9525"/>
                <a:ext cx="9162289" cy="5943600"/>
                <a:chOff x="-9145" y="-9525"/>
                <a:chExt cx="9162289" cy="5943600"/>
              </a:xfrm>
            </p:grpSpPr>
            <p:sp>
              <p:nvSpPr>
                <p:cNvPr id="21" name="Freeform 5">
                  <a:extLst>
                    <a:ext uri="{FF2B5EF4-FFF2-40B4-BE49-F238E27FC236}">
                      <a16:creationId xmlns="" xmlns:a16="http://schemas.microsoft.com/office/drawing/2014/main" id="{180CDB7C-BF05-49BD-9041-CE648995352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-9144" y="-9525"/>
                  <a:ext cx="8750808" cy="5118100"/>
                </a:xfrm>
                <a:custGeom>
                  <a:avLst/>
                  <a:gdLst>
                    <a:gd name="T0" fmla="*/ 11421 w 11481"/>
                    <a:gd name="T1" fmla="*/ 0 h 6751"/>
                    <a:gd name="T2" fmla="*/ 11421 w 11481"/>
                    <a:gd name="T3" fmla="*/ 3972 h 6751"/>
                    <a:gd name="T4" fmla="*/ 10542 w 11481"/>
                    <a:gd name="T5" fmla="*/ 5345 h 6751"/>
                    <a:gd name="T6" fmla="*/ 2916 w 11481"/>
                    <a:gd name="T7" fmla="*/ 6691 h 6751"/>
                    <a:gd name="T8" fmla="*/ 0 w 11481"/>
                    <a:gd name="T9" fmla="*/ 6503 h 6751"/>
                    <a:gd name="T10" fmla="*/ 0 w 11481"/>
                    <a:gd name="T11" fmla="*/ 6563 h 6751"/>
                    <a:gd name="T12" fmla="*/ 2916 w 11481"/>
                    <a:gd name="T13" fmla="*/ 6751 h 6751"/>
                    <a:gd name="T14" fmla="*/ 10564 w 11481"/>
                    <a:gd name="T15" fmla="*/ 5401 h 6751"/>
                    <a:gd name="T16" fmla="*/ 11481 w 11481"/>
                    <a:gd name="T17" fmla="*/ 3972 h 6751"/>
                    <a:gd name="T18" fmla="*/ 11481 w 11481"/>
                    <a:gd name="T19" fmla="*/ 0 h 6751"/>
                    <a:gd name="T20" fmla="*/ 11421 w 11481"/>
                    <a:gd name="T21" fmla="*/ 0 h 67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481" h="6751">
                      <a:moveTo>
                        <a:pt x="11421" y="0"/>
                      </a:moveTo>
                      <a:lnTo>
                        <a:pt x="11421" y="3972"/>
                      </a:lnTo>
                      <a:cubicBezTo>
                        <a:pt x="11421" y="4678"/>
                        <a:pt x="11142" y="5114"/>
                        <a:pt x="10542" y="5345"/>
                      </a:cubicBezTo>
                      <a:cubicBezTo>
                        <a:pt x="8291" y="6213"/>
                        <a:pt x="5583" y="6691"/>
                        <a:pt x="2916" y="6691"/>
                      </a:cubicBezTo>
                      <a:cubicBezTo>
                        <a:pt x="1946" y="6691"/>
                        <a:pt x="969" y="6627"/>
                        <a:pt x="0" y="6503"/>
                      </a:cubicBezTo>
                      <a:lnTo>
                        <a:pt x="0" y="6563"/>
                      </a:lnTo>
                      <a:cubicBezTo>
                        <a:pt x="969" y="6688"/>
                        <a:pt x="1946" y="6751"/>
                        <a:pt x="2916" y="6751"/>
                      </a:cubicBezTo>
                      <a:cubicBezTo>
                        <a:pt x="5590" y="6751"/>
                        <a:pt x="8306" y="6271"/>
                        <a:pt x="10564" y="5401"/>
                      </a:cubicBezTo>
                      <a:cubicBezTo>
                        <a:pt x="11190" y="5160"/>
                        <a:pt x="11481" y="4706"/>
                        <a:pt x="11481" y="3972"/>
                      </a:cubicBezTo>
                      <a:lnTo>
                        <a:pt x="11481" y="0"/>
                      </a:lnTo>
                      <a:lnTo>
                        <a:pt x="11421" y="0"/>
                      </a:lnTo>
                      <a:close/>
                    </a:path>
                  </a:pathLst>
                </a:custGeom>
                <a:solidFill>
                  <a:srgbClr val="C1B5A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2" name="Freeform 7">
                  <a:extLst>
                    <a:ext uri="{FF2B5EF4-FFF2-40B4-BE49-F238E27FC236}">
                      <a16:creationId xmlns="" xmlns:a16="http://schemas.microsoft.com/office/drawing/2014/main" id="{34CA5CDF-A5E5-497A-B908-AFDEA3F422C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-9144" y="-9525"/>
                  <a:ext cx="8503920" cy="5695950"/>
                </a:xfrm>
                <a:custGeom>
                  <a:avLst/>
                  <a:gdLst>
                    <a:gd name="T0" fmla="*/ 11119 w 11156"/>
                    <a:gd name="T1" fmla="*/ 0 h 7512"/>
                    <a:gd name="T2" fmla="*/ 11119 w 11156"/>
                    <a:gd name="T3" fmla="*/ 4744 h 7512"/>
                    <a:gd name="T4" fmla="*/ 10233 w 11156"/>
                    <a:gd name="T5" fmla="*/ 6128 h 7512"/>
                    <a:gd name="T6" fmla="*/ 2602 w 11156"/>
                    <a:gd name="T7" fmla="*/ 7475 h 7512"/>
                    <a:gd name="T8" fmla="*/ 0 w 11156"/>
                    <a:gd name="T9" fmla="*/ 7325 h 7512"/>
                    <a:gd name="T10" fmla="*/ 0 w 11156"/>
                    <a:gd name="T11" fmla="*/ 7362 h 7512"/>
                    <a:gd name="T12" fmla="*/ 2602 w 11156"/>
                    <a:gd name="T13" fmla="*/ 7512 h 7512"/>
                    <a:gd name="T14" fmla="*/ 10246 w 11156"/>
                    <a:gd name="T15" fmla="*/ 6162 h 7512"/>
                    <a:gd name="T16" fmla="*/ 11156 w 11156"/>
                    <a:gd name="T17" fmla="*/ 4744 h 7512"/>
                    <a:gd name="T18" fmla="*/ 11156 w 11156"/>
                    <a:gd name="T19" fmla="*/ 0 h 7512"/>
                    <a:gd name="T20" fmla="*/ 11119 w 11156"/>
                    <a:gd name="T21" fmla="*/ 0 h 75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156" h="7512">
                      <a:moveTo>
                        <a:pt x="11119" y="0"/>
                      </a:moveTo>
                      <a:lnTo>
                        <a:pt x="11119" y="4744"/>
                      </a:lnTo>
                      <a:cubicBezTo>
                        <a:pt x="11119" y="5456"/>
                        <a:pt x="10837" y="5895"/>
                        <a:pt x="10233" y="6128"/>
                      </a:cubicBezTo>
                      <a:cubicBezTo>
                        <a:pt x="7981" y="6996"/>
                        <a:pt x="5271" y="7475"/>
                        <a:pt x="2602" y="7475"/>
                      </a:cubicBezTo>
                      <a:cubicBezTo>
                        <a:pt x="1739" y="7475"/>
                        <a:pt x="867" y="7424"/>
                        <a:pt x="0" y="7325"/>
                      </a:cubicBezTo>
                      <a:lnTo>
                        <a:pt x="0" y="7362"/>
                      </a:lnTo>
                      <a:cubicBezTo>
                        <a:pt x="867" y="7461"/>
                        <a:pt x="1739" y="7512"/>
                        <a:pt x="2602" y="7512"/>
                      </a:cubicBezTo>
                      <a:cubicBezTo>
                        <a:pt x="5275" y="7512"/>
                        <a:pt x="7990" y="7032"/>
                        <a:pt x="10246" y="6162"/>
                      </a:cubicBezTo>
                      <a:cubicBezTo>
                        <a:pt x="10867" y="5923"/>
                        <a:pt x="11156" y="5473"/>
                        <a:pt x="11156" y="4744"/>
                      </a:cubicBezTo>
                      <a:lnTo>
                        <a:pt x="11156" y="0"/>
                      </a:lnTo>
                      <a:lnTo>
                        <a:pt x="11119" y="0"/>
                      </a:lnTo>
                      <a:close/>
                    </a:path>
                  </a:pathLst>
                </a:custGeom>
                <a:solidFill>
                  <a:srgbClr val="FFDB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3" name="Freeform 8">
                  <a:extLst>
                    <a:ext uri="{FF2B5EF4-FFF2-40B4-BE49-F238E27FC236}">
                      <a16:creationId xmlns="" xmlns:a16="http://schemas.microsoft.com/office/drawing/2014/main" id="{B8AC08BE-7EC5-4877-8DBB-79B4D6F3D7F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-9145" y="-9525"/>
                  <a:ext cx="9006840" cy="5365750"/>
                </a:xfrm>
                <a:custGeom>
                  <a:avLst/>
                  <a:gdLst>
                    <a:gd name="T0" fmla="*/ 11709 w 11820"/>
                    <a:gd name="T1" fmla="*/ 0 h 7077"/>
                    <a:gd name="T2" fmla="*/ 11709 w 11820"/>
                    <a:gd name="T3" fmla="*/ 4273 h 7077"/>
                    <a:gd name="T4" fmla="*/ 10847 w 11820"/>
                    <a:gd name="T5" fmla="*/ 5622 h 7077"/>
                    <a:gd name="T6" fmla="*/ 3229 w 11820"/>
                    <a:gd name="T7" fmla="*/ 6967 h 7077"/>
                    <a:gd name="T8" fmla="*/ 0 w 11820"/>
                    <a:gd name="T9" fmla="*/ 6736 h 7077"/>
                    <a:gd name="T10" fmla="*/ 0 w 11820"/>
                    <a:gd name="T11" fmla="*/ 6848 h 7077"/>
                    <a:gd name="T12" fmla="*/ 3229 w 11820"/>
                    <a:gd name="T13" fmla="*/ 7077 h 7077"/>
                    <a:gd name="T14" fmla="*/ 10887 w 11820"/>
                    <a:gd name="T15" fmla="*/ 5725 h 7077"/>
                    <a:gd name="T16" fmla="*/ 11820 w 11820"/>
                    <a:gd name="T17" fmla="*/ 4273 h 7077"/>
                    <a:gd name="T18" fmla="*/ 11820 w 11820"/>
                    <a:gd name="T19" fmla="*/ 0 h 7077"/>
                    <a:gd name="T20" fmla="*/ 11709 w 11820"/>
                    <a:gd name="T21" fmla="*/ 0 h 70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820" h="7077">
                      <a:moveTo>
                        <a:pt x="11709" y="0"/>
                      </a:moveTo>
                      <a:lnTo>
                        <a:pt x="11709" y="4273"/>
                      </a:lnTo>
                      <a:cubicBezTo>
                        <a:pt x="11709" y="4967"/>
                        <a:pt x="11435" y="5396"/>
                        <a:pt x="10847" y="5622"/>
                      </a:cubicBezTo>
                      <a:cubicBezTo>
                        <a:pt x="8599" y="6489"/>
                        <a:pt x="5893" y="6967"/>
                        <a:pt x="3229" y="6967"/>
                      </a:cubicBezTo>
                      <a:cubicBezTo>
                        <a:pt x="2152" y="6967"/>
                        <a:pt x="1070" y="6889"/>
                        <a:pt x="0" y="6736"/>
                      </a:cubicBezTo>
                      <a:lnTo>
                        <a:pt x="0" y="6848"/>
                      </a:lnTo>
                      <a:cubicBezTo>
                        <a:pt x="1070" y="7000"/>
                        <a:pt x="2152" y="7077"/>
                        <a:pt x="3229" y="7077"/>
                      </a:cubicBezTo>
                      <a:cubicBezTo>
                        <a:pt x="5907" y="7077"/>
                        <a:pt x="8626" y="6597"/>
                        <a:pt x="10887" y="5725"/>
                      </a:cubicBezTo>
                      <a:cubicBezTo>
                        <a:pt x="11523" y="5480"/>
                        <a:pt x="11820" y="5019"/>
                        <a:pt x="11820" y="4273"/>
                      </a:cubicBezTo>
                      <a:lnTo>
                        <a:pt x="11820" y="0"/>
                      </a:lnTo>
                      <a:lnTo>
                        <a:pt x="11709" y="0"/>
                      </a:lnTo>
                      <a:close/>
                    </a:path>
                  </a:pathLst>
                </a:custGeom>
                <a:solidFill>
                  <a:srgbClr val="87A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4" name="Freeform 9">
                  <a:extLst>
                    <a:ext uri="{FF2B5EF4-FFF2-40B4-BE49-F238E27FC236}">
                      <a16:creationId xmlns="" xmlns:a16="http://schemas.microsoft.com/office/drawing/2014/main" id="{1B56C61C-C553-49F3-B5C8-B82A2204AAB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-9144" y="4222750"/>
                  <a:ext cx="9162288" cy="1711325"/>
                </a:xfrm>
                <a:custGeom>
                  <a:avLst/>
                  <a:gdLst>
                    <a:gd name="T0" fmla="*/ 12024 w 12024"/>
                    <a:gd name="T1" fmla="*/ 0 h 2257"/>
                    <a:gd name="T2" fmla="*/ 11219 w 12024"/>
                    <a:gd name="T3" fmla="*/ 681 h 2257"/>
                    <a:gd name="T4" fmla="*/ 2705 w 12024"/>
                    <a:gd name="T5" fmla="*/ 2184 h 2257"/>
                    <a:gd name="T6" fmla="*/ 0 w 12024"/>
                    <a:gd name="T7" fmla="*/ 2038 h 2257"/>
                    <a:gd name="T8" fmla="*/ 0 w 12024"/>
                    <a:gd name="T9" fmla="*/ 2112 h 2257"/>
                    <a:gd name="T10" fmla="*/ 2705 w 12024"/>
                    <a:gd name="T11" fmla="*/ 2257 h 2257"/>
                    <a:gd name="T12" fmla="*/ 11246 w 12024"/>
                    <a:gd name="T13" fmla="*/ 750 h 2257"/>
                    <a:gd name="T14" fmla="*/ 12024 w 12024"/>
                    <a:gd name="T15" fmla="*/ 153 h 2257"/>
                    <a:gd name="T16" fmla="*/ 12024 w 12024"/>
                    <a:gd name="T17" fmla="*/ 0 h 22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024" h="2257">
                      <a:moveTo>
                        <a:pt x="12024" y="0"/>
                      </a:moveTo>
                      <a:cubicBezTo>
                        <a:pt x="11867" y="311"/>
                        <a:pt x="11602" y="533"/>
                        <a:pt x="11219" y="681"/>
                      </a:cubicBezTo>
                      <a:cubicBezTo>
                        <a:pt x="8706" y="1650"/>
                        <a:pt x="5682" y="2184"/>
                        <a:pt x="2705" y="2184"/>
                      </a:cubicBezTo>
                      <a:cubicBezTo>
                        <a:pt x="1809" y="2184"/>
                        <a:pt x="902" y="2135"/>
                        <a:pt x="0" y="2038"/>
                      </a:cubicBezTo>
                      <a:lnTo>
                        <a:pt x="0" y="2112"/>
                      </a:lnTo>
                      <a:cubicBezTo>
                        <a:pt x="902" y="2209"/>
                        <a:pt x="1809" y="2257"/>
                        <a:pt x="2705" y="2257"/>
                      </a:cubicBezTo>
                      <a:cubicBezTo>
                        <a:pt x="5691" y="2257"/>
                        <a:pt x="8724" y="1722"/>
                        <a:pt x="11246" y="750"/>
                      </a:cubicBezTo>
                      <a:cubicBezTo>
                        <a:pt x="11598" y="614"/>
                        <a:pt x="11855" y="418"/>
                        <a:pt x="12024" y="153"/>
                      </a:cubicBezTo>
                      <a:lnTo>
                        <a:pt x="12024" y="0"/>
                      </a:lnTo>
                      <a:close/>
                    </a:path>
                  </a:pathLst>
                </a:custGeom>
                <a:solidFill>
                  <a:srgbClr val="D4CB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  <p:sp>
            <p:nvSpPr>
              <p:cNvPr id="20" name="AutoShape 3">
                <a:extLst>
                  <a:ext uri="{FF2B5EF4-FFF2-40B4-BE49-F238E27FC236}">
                    <a16:creationId xmlns="" xmlns:a16="http://schemas.microsoft.com/office/drawing/2014/main" id="{D70EE057-8DD5-48CB-B916-7470AF00DE3D}"/>
                  </a:ext>
                </a:extLst>
              </p:cNvPr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-9525" y="-9525"/>
                <a:ext cx="9163050" cy="6877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2D4339A-75B0-40F3-B53E-EA57D3E1B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375" y="2457526"/>
            <a:ext cx="5579051" cy="7703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5D8042-2A28-4C49-8368-0CD7FDB3F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182" y="1110081"/>
            <a:ext cx="7612918" cy="1081072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091A582B-082F-47D9-A379-3F418D021A58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9850" y="5965224"/>
            <a:ext cx="612126" cy="655032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="" xmlns:a16="http://schemas.microsoft.com/office/drawing/2014/main" id="{95D4D2D1-7358-4263-8FBF-60EF464D2C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4152" y="6236208"/>
            <a:ext cx="1161288" cy="18288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="" xmlns:a16="http://schemas.microsoft.com/office/drawing/2014/main" id="{EBCA2D3C-7C40-438B-9999-2A22142B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9144" y="6876288"/>
            <a:ext cx="9144" cy="9144"/>
          </a:xfrm>
        </p:spPr>
        <p:txBody>
          <a:bodyPr/>
          <a:lstStyle>
            <a:lvl1pPr>
              <a:defRPr sz="100">
                <a:solidFill>
                  <a:srgbClr val="EAEAEA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18E8B258-AE04-4EA4-A60D-964DCD61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9144" y="6876288"/>
            <a:ext cx="9144" cy="9144"/>
          </a:xfrm>
        </p:spPr>
        <p:txBody>
          <a:bodyPr/>
          <a:lstStyle>
            <a:lvl1pPr>
              <a:defRPr sz="100">
                <a:solidFill>
                  <a:srgbClr val="EAEAEA"/>
                </a:solidFill>
              </a:defRPr>
            </a:lvl1pPr>
          </a:lstStyle>
          <a:p>
            <a:fld id="{00D53123-EF31-4C08-A865-932FC064F9C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56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0E418A8-3C2A-4155-8FD4-35B57A118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9750" y="6236208"/>
            <a:ext cx="369731" cy="18288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0D53123-EF31-4C08-A865-932FC064F9C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270936F-D34C-4604-99B6-21561A33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22053" y="6236208"/>
            <a:ext cx="6047698" cy="18288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371666-B4D1-483B-A9BF-A26EFFE79B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36208"/>
            <a:ext cx="1164852" cy="18288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23720B-115F-40E8-9427-A01D4BBF8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660904"/>
            <a:ext cx="4242816" cy="76809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B28C38-4C88-452B-B302-64A2AAF82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1069848"/>
            <a:ext cx="7609713" cy="1078992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A51949E-5CAC-4836-B892-94D5DE8B7829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9850" y="5965224"/>
            <a:ext cx="612126" cy="65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2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D700B0B-943A-4C8C-924F-3A6D26991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‹#›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BBF3271-A5CD-471A-BCA4-A71E5C6CE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52C75C6-FF2C-460C-A30A-1B3B8819D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189D61D-B2CB-4351-B2CE-BEC948C22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36832" y="1381125"/>
            <a:ext cx="3703320" cy="4562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A4F0DE-4595-46BE-9D30-0A5CE9DEA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9486" y="1381125"/>
            <a:ext cx="3703320" cy="4562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496AF6-6143-470F-B5DE-71E5730DB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278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24EA7B4-4D5B-4374-8ADF-8CE8C85C5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2F6BDAE-18D4-4951-BD28-C6177E1D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43E5D14-050C-4333-AF98-B9F76440E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D4FE6BD-C2F4-4037-8365-E720049DBE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37304" y="2224658"/>
            <a:ext cx="3703320" cy="37189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54A603-8F7B-4BCB-BC2F-DB5A0E87D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486" y="2224658"/>
            <a:ext cx="3703320" cy="37189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343060D-AFB6-433C-BE73-1F04E14AC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37304" y="1390080"/>
            <a:ext cx="3703320" cy="6675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EF44CBC-F441-4476-A4E1-60F7D36AB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486" y="1390080"/>
            <a:ext cx="3703320" cy="66427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2ECCA9-C2A0-494B-B4A6-01B3147F6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504"/>
            <a:ext cx="7583488" cy="7955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171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565CCC4-AF7B-49EE-BDA4-ACAA8915851B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7663654" y="6474912"/>
            <a:ext cx="369731" cy="1828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0D53123-EF31-4C08-A865-932FC064F9C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5A74FB-A694-4689-8957-333AFA6871D1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1684345" y="6474912"/>
            <a:ext cx="5974488" cy="1828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0DC37B-154F-4302-9454-3B2D15E76A5B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454152" y="6474912"/>
            <a:ext cx="1225372" cy="1828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9A319DE-B60D-42AD-BAA6-1D3621150E68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54914" y="1382852"/>
            <a:ext cx="7585774" cy="45607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CA" noProof="0" dirty="0"/>
              <a:t>Edit Master text styles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7A4EE2F-F924-4236-8548-F7973D50D79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54914" y="224156"/>
            <a:ext cx="7585774" cy="7980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72484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  <p:sldLayoutId id="2147483664" r:id="rId4"/>
    <p:sldLayoutId id="2147483662" r:id="rId5"/>
    <p:sldLayoutId id="2147483649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6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22860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A"/>
      </a:defPPr>
      <a:lvl1pPr marL="0" algn="l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0" algn="r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0" algn="ctr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0" algn="l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0" algn="l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0" algn="l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0" algn="l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0" algn="l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0" algn="l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285">
          <p15:clr>
            <a:srgbClr val="F26B43"/>
          </p15:clr>
        </p15:guide>
        <p15:guide id="4" pos="5064">
          <p15:clr>
            <a:srgbClr val="F26B43"/>
          </p15:clr>
        </p15:guide>
        <p15:guide id="5" orient="horz" pos="870">
          <p15:clr>
            <a:srgbClr val="F26B43"/>
          </p15:clr>
        </p15:guide>
        <p15:guide id="6" orient="horz" pos="374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565CCC4-AF7B-49EE-BDA4-ACAA8915851B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7662672" y="6473952"/>
            <a:ext cx="369731" cy="1828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0D53123-EF31-4C08-A865-932FC064F9C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5A74FB-A694-4689-8957-333AFA6871D1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1684345" y="6473952"/>
            <a:ext cx="5971032" cy="1828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0DC37B-154F-4302-9454-3B2D15E76A5B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457200" y="6473952"/>
            <a:ext cx="1225296" cy="1828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9A319DE-B60D-42AD-BAA6-1D3621150E68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57199" y="1380744"/>
            <a:ext cx="7578726" cy="45628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CA" dirty="0"/>
              <a:t>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7A4EE2F-F924-4236-8548-F7973D50D79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57199" y="137160"/>
            <a:ext cx="7578726" cy="41148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CA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6BD57E6-D642-4633-BE8D-24D8B16FFC8C}"/>
              </a:ext>
            </a:extLst>
          </p:cNvPr>
          <p:cNvSpPr/>
          <p:nvPr userDrawn="1"/>
        </p:nvSpPr>
        <p:spPr>
          <a:xfrm>
            <a:off x="1609" y="-9144"/>
            <a:ext cx="9162288" cy="1057656"/>
          </a:xfrm>
          <a:prstGeom prst="rect">
            <a:avLst/>
          </a:prstGeom>
          <a:solidFill>
            <a:srgbClr val="C8E8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 noProof="0"/>
          </a:p>
        </p:txBody>
      </p:sp>
    </p:spTree>
    <p:extLst>
      <p:ext uri="{BB962C8B-B14F-4D97-AF65-F5344CB8AC3E}">
        <p14:creationId xmlns:p14="http://schemas.microsoft.com/office/powerpoint/2010/main" val="364905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1" r:id="rId2"/>
    <p:sldLayoutId id="2147483689" r:id="rId3"/>
    <p:sldLayoutId id="2147483669" r:id="rId4"/>
    <p:sldLayoutId id="2147483680" r:id="rId5"/>
    <p:sldLayoutId id="2147483684" r:id="rId6"/>
    <p:sldLayoutId id="2147483690" r:id="rId7"/>
    <p:sldLayoutId id="2147483682" r:id="rId8"/>
    <p:sldLayoutId id="2147483685" r:id="rId9"/>
    <p:sldLayoutId id="2147483683" r:id="rId10"/>
    <p:sldLayoutId id="2147483686" r:id="rId11"/>
    <p:sldLayoutId id="2147483687" r:id="rId12"/>
    <p:sldLayoutId id="2147483672" r:id="rId13"/>
    <p:sldLayoutId id="2147483675" r:id="rId14"/>
    <p:sldLayoutId id="2147483676" r:id="rId15"/>
    <p:sldLayoutId id="2147483691" r:id="rId16"/>
    <p:sldLayoutId id="2147483693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22860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A"/>
      </a:defPPr>
      <a:lvl1pPr marL="0" algn="l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0" algn="r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0" algn="ctr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0" algn="l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0" algn="l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0" algn="l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0" algn="l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0" algn="l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0" algn="l" defTabSz="6858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062" userDrawn="1">
          <p15:clr>
            <a:srgbClr val="F26B43"/>
          </p15:clr>
        </p15:guide>
        <p15:guide id="5" orient="horz" pos="870" userDrawn="1">
          <p15:clr>
            <a:srgbClr val="F26B43"/>
          </p15:clr>
        </p15:guide>
        <p15:guide id="6" orient="horz" pos="37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10.emf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11.emf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iseequities.com/home/" TargetMode="External"/><Relationship Id="rId2" Type="http://schemas.openxmlformats.org/officeDocument/2006/relationships/hyperlink" Target="mailto:wiseinfo@wisett.com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9.e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0" r="4379"/>
          <a:stretch/>
        </p:blipFill>
        <p:spPr>
          <a:xfrm>
            <a:off x="1" y="1266275"/>
            <a:ext cx="9144000" cy="337768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pPr/>
              <a:t>1</a:t>
            </a:fld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87" y="436813"/>
            <a:ext cx="8957733" cy="4133714"/>
          </a:xfrm>
        </p:spPr>
      </p:pic>
      <p:sp>
        <p:nvSpPr>
          <p:cNvPr id="8" name="TextBox 7"/>
          <p:cNvSpPr txBox="1"/>
          <p:nvPr/>
        </p:nvSpPr>
        <p:spPr>
          <a:xfrm>
            <a:off x="267471" y="5969164"/>
            <a:ext cx="315806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b="1" dirty="0">
              <a:solidFill>
                <a:srgbClr val="037A3E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r>
              <a:rPr lang="en-US" sz="1400" b="1" dirty="0" smtClean="0">
                <a:solidFill>
                  <a:srgbClr val="037A3E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Date</a:t>
            </a:r>
            <a:r>
              <a:rPr lang="en-US" sz="1400" dirty="0" smtClean="0">
                <a:solidFill>
                  <a:srgbClr val="037A3E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: October 14</a:t>
            </a:r>
            <a:r>
              <a:rPr lang="en-US" sz="1400" baseline="30000" dirty="0" smtClean="0">
                <a:solidFill>
                  <a:srgbClr val="037A3E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th</a:t>
            </a:r>
            <a:r>
              <a:rPr lang="en-US" sz="1400" dirty="0" smtClean="0">
                <a:solidFill>
                  <a:srgbClr val="037A3E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2021</a:t>
            </a:r>
            <a:endParaRPr lang="en-US" sz="1400" dirty="0">
              <a:solidFill>
                <a:srgbClr val="037A3E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pic>
        <p:nvPicPr>
          <p:cNvPr id="14" name="Picture 2" descr="WISE | West Indies Stockbrok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185" y="5859448"/>
            <a:ext cx="1114668" cy="79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86BD57E6-D642-4633-BE8D-24D8B16FFC8C}"/>
              </a:ext>
            </a:extLst>
          </p:cNvPr>
          <p:cNvSpPr/>
          <p:nvPr/>
        </p:nvSpPr>
        <p:spPr>
          <a:xfrm>
            <a:off x="1" y="8291"/>
            <a:ext cx="9162288" cy="1257984"/>
          </a:xfrm>
          <a:prstGeom prst="rect">
            <a:avLst/>
          </a:prstGeom>
          <a:solidFill>
            <a:srgbClr val="037A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 noProof="0"/>
          </a:p>
        </p:txBody>
      </p:sp>
      <p:sp>
        <p:nvSpPr>
          <p:cNvPr id="6" name="Title 6"/>
          <p:cNvSpPr txBox="1">
            <a:spLocks/>
          </p:cNvSpPr>
          <p:nvPr/>
        </p:nvSpPr>
        <p:spPr>
          <a:xfrm>
            <a:off x="267471" y="239197"/>
            <a:ext cx="8439719" cy="66838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Customised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3800" dirty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Investment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3800" dirty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Portfolios</a:t>
            </a:r>
          </a:p>
        </p:txBody>
      </p:sp>
      <p:sp>
        <p:nvSpPr>
          <p:cNvPr id="7" name="Subtitle 7"/>
          <p:cNvSpPr txBox="1">
            <a:spLocks/>
          </p:cNvSpPr>
          <p:nvPr/>
        </p:nvSpPr>
        <p:spPr>
          <a:xfrm>
            <a:off x="309038" y="881121"/>
            <a:ext cx="6184912" cy="7703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Myanmar Text" panose="020B0502040204020203" pitchFamily="34" charset="0"/>
                <a:ea typeface="+mj-ea"/>
                <a:cs typeface="Myanmar Text" panose="020B0502040204020203" pitchFamily="34" charset="0"/>
              </a:rPr>
              <a:t>West</a:t>
            </a:r>
            <a:r>
              <a:rPr lang="en-US" sz="1100" b="1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Myanmar Text" panose="020B0502040204020203" pitchFamily="34" charset="0"/>
                <a:ea typeface="+mj-ea"/>
                <a:cs typeface="Myanmar Text" panose="020B0502040204020203" pitchFamily="34" charset="0"/>
              </a:rPr>
              <a:t>Indies</a:t>
            </a:r>
            <a:r>
              <a:rPr lang="en-US" sz="1100" b="1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Myanmar Text" panose="020B0502040204020203" pitchFamily="34" charset="0"/>
                <a:ea typeface="+mj-ea"/>
                <a:cs typeface="Myanmar Text" panose="020B0502040204020203" pitchFamily="34" charset="0"/>
              </a:rPr>
              <a:t>Stockbrokers</a:t>
            </a:r>
            <a:r>
              <a:rPr lang="en-US" sz="1100" b="1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Myanmar Text" panose="020B0502040204020203" pitchFamily="34" charset="0"/>
                <a:ea typeface="+mj-ea"/>
                <a:cs typeface="Myanmar Text" panose="020B0502040204020203" pitchFamily="34" charset="0"/>
              </a:rPr>
              <a:t>Limited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l="5359" t="66132" r="54343" b="19741"/>
          <a:stretch/>
        </p:blipFill>
        <p:spPr>
          <a:xfrm>
            <a:off x="309037" y="4730203"/>
            <a:ext cx="6199775" cy="122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645087"/>
              </p:ext>
            </p:extLst>
          </p:nvPr>
        </p:nvGraphicFramePr>
        <p:xfrm>
          <a:off x="457200" y="1357789"/>
          <a:ext cx="7886701" cy="33147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15616"/>
                <a:gridCol w="1248878"/>
                <a:gridCol w="2450532"/>
                <a:gridCol w="1971675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Asset 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% of Portfolio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Top 10 Holdings</a:t>
                      </a:r>
                      <a:r>
                        <a:rPr lang="en-US" sz="1400" baseline="0" dirty="0" smtClean="0"/>
                        <a:t> as a </a:t>
                      </a:r>
                      <a:r>
                        <a:rPr lang="en-US" sz="1400" dirty="0" smtClean="0"/>
                        <a:t>% of Portfolio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Prologis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REIT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1.9660%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 rowSpan="10"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2400" dirty="0" smtClean="0"/>
                        <a:t>8.73%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Public Storage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REIT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0.9720%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Digital Realty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REIT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0.9120%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Simon Property Group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REIT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0.8720%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AT&amp;T </a:t>
                      </a:r>
                      <a:r>
                        <a:rPr lang="en-US" sz="1400" u="none" strike="noStrike" dirty="0" err="1">
                          <a:effectLst/>
                        </a:rPr>
                        <a:t>Inc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DIVIDEND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0.8460%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WellTower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Inc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REIT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0.7220%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Exxon Mobil Corp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DIVIDEND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0.6330%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AvalonBay Communities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REIT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0.6320%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Chevron Corp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DIVIDEND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0.6030%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Equity Residential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REIT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0.5700%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" marR="4082" marT="4082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7"/>
          <p:cNvSpPr txBox="1">
            <a:spLocks/>
          </p:cNvSpPr>
          <p:nvPr/>
        </p:nvSpPr>
        <p:spPr>
          <a:xfrm>
            <a:off x="457200" y="294606"/>
            <a:ext cx="7578725" cy="468918"/>
          </a:xfrm>
          <a:prstGeom prst="rect">
            <a:avLst/>
          </a:prstGeom>
        </p:spPr>
        <p:txBody>
          <a:bodyPr vert="horz" lIns="0" tIns="0" rIns="0" bIns="0" rtlCol="0" anchor="ctr">
            <a:normAutofit fontScale="67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Balanced Income Portfolio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Top Ten Holdings as of Sept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95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11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48996"/>
            <a:ext cx="7578725" cy="41148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Objective &amp; Asset </a:t>
            </a:r>
            <a:r>
              <a:rPr lang="en-US" sz="3600" b="1" dirty="0">
                <a:latin typeface="Myanmar Text" panose="020B0502040204020203" pitchFamily="34" charset="0"/>
                <a:cs typeface="Myanmar Text" panose="020B0502040204020203" pitchFamily="34" charset="0"/>
              </a:rPr>
              <a:t>Allocation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Balanced-Growth Portfolio</a:t>
            </a:r>
            <a:endParaRPr lang="en-US" dirty="0"/>
          </a:p>
        </p:txBody>
      </p:sp>
      <p:sp>
        <p:nvSpPr>
          <p:cNvPr id="10" name="Subtitle 1"/>
          <p:cNvSpPr txBox="1">
            <a:spLocks/>
          </p:cNvSpPr>
          <p:nvPr/>
        </p:nvSpPr>
        <p:spPr>
          <a:xfrm>
            <a:off x="279400" y="1331468"/>
            <a:ext cx="6359144" cy="1722120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Invest in a portfolio of both bonds and equity with an emphasis on return earned primarily through capital appreciation as well as via interest and dividend income</a:t>
            </a:r>
          </a:p>
          <a:p>
            <a:pPr lvl="1"/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Bonds – Focus on investment grade</a:t>
            </a:r>
          </a:p>
          <a:p>
            <a:pPr lvl="1"/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Equity – Focus on growth and increased concentration</a:t>
            </a:r>
          </a:p>
          <a:p>
            <a:pPr lvl="1"/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Allocation Range: 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Equities 50 – 70%; 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Fixed Income 30 – 50%</a:t>
            </a:r>
            <a:endParaRPr lang="en-US" sz="1600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0" lvl="1" indent="0">
              <a:buNone/>
            </a:pPr>
            <a:endParaRPr lang="en-US" sz="16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endParaRPr lang="en-US" sz="1600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endParaRPr lang="en-US" sz="16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endParaRPr lang="en-US" sz="1600" i="1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>
              <a:spcBef>
                <a:spcPts val="0"/>
              </a:spcBef>
            </a:pPr>
            <a:endParaRPr lang="en-US" sz="1600" i="1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>
              <a:spcBef>
                <a:spcPts val="0"/>
              </a:spcBef>
            </a:pPr>
            <a:endParaRPr lang="en-US" sz="1600" b="1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endParaRPr lang="en-US" sz="1600" i="1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987354635"/>
              </p:ext>
            </p:extLst>
          </p:nvPr>
        </p:nvGraphicFramePr>
        <p:xfrm>
          <a:off x="5896356" y="845457"/>
          <a:ext cx="3532632" cy="2406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Gradient Bar"/>
          <p:cNvSpPr/>
          <p:nvPr/>
        </p:nvSpPr>
        <p:spPr>
          <a:xfrm>
            <a:off x="279400" y="6150066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WISE | West Indies Stockbrok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14552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968" y="3641380"/>
            <a:ext cx="7532435" cy="235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13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 txBox="1">
            <a:spLocks/>
          </p:cNvSpPr>
          <p:nvPr/>
        </p:nvSpPr>
        <p:spPr>
          <a:xfrm>
            <a:off x="457200" y="294606"/>
            <a:ext cx="7578725" cy="468918"/>
          </a:xfrm>
          <a:prstGeom prst="rect">
            <a:avLst/>
          </a:prstGeom>
        </p:spPr>
        <p:txBody>
          <a:bodyPr vert="horz" lIns="0" tIns="0" rIns="0" bIns="0" rtlCol="0" anchor="ctr">
            <a:normAutofit fontScale="67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Balanced Growth Portfolio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Top Ten Holdings as of Sept 2021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269578"/>
              </p:ext>
            </p:extLst>
          </p:nvPr>
        </p:nvGraphicFramePr>
        <p:xfrm>
          <a:off x="316992" y="1313561"/>
          <a:ext cx="8132064" cy="42265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151888"/>
                <a:gridCol w="1481328"/>
                <a:gridCol w="1901952"/>
                <a:gridCol w="25968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Asset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Equity Selection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% of Portfolio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Top 10 Holdings</a:t>
                      </a:r>
                      <a:r>
                        <a:rPr lang="en-US" sz="1400" baseline="0" dirty="0" smtClean="0"/>
                        <a:t> as a </a:t>
                      </a:r>
                      <a:r>
                        <a:rPr lang="en-US" sz="1400" dirty="0" smtClean="0"/>
                        <a:t>% of Portfolio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Apple </a:t>
                      </a:r>
                      <a:r>
                        <a:rPr lang="en-US" sz="1400" u="none" strike="noStrike" dirty="0" err="1">
                          <a:effectLst/>
                        </a:rPr>
                        <a:t>Inc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 CAP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2.3800%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rowSpan="10"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2400" dirty="0" smtClean="0"/>
                        <a:t>10.96%</a:t>
                      </a:r>
                      <a:endParaRPr lang="en-US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Microsoft Corp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 CAP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2.2720%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Alphabet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Inc</a:t>
                      </a:r>
                      <a:r>
                        <a:rPr lang="en-US" sz="1400" u="none" strike="noStrike" dirty="0" smtClean="0">
                          <a:effectLst/>
                        </a:rPr>
                        <a:t> (Google)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LARGE CAP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1.6980%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Amazon.com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LARGE CAP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1.4860%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Facebook Inc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LARGE CAP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0.9080%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Tesla Inc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LARGE CAP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0.5660%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Nvidia Corp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LARGE CAP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0.5580%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UnitedHealth Group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LARGE CAP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0.3920%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VISA </a:t>
                      </a:r>
                      <a:r>
                        <a:rPr lang="en-US" sz="1400" u="none" strike="noStrike" dirty="0" err="1">
                          <a:effectLst/>
                        </a:rPr>
                        <a:t>Inc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 CAP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0.3880%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Idexx</a:t>
                      </a:r>
                      <a:r>
                        <a:rPr lang="en-US" sz="1400" u="none" strike="noStrike" dirty="0">
                          <a:effectLst/>
                        </a:rPr>
                        <a:t> Laboratories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SMALL CAP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0.31600%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731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13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03860"/>
            <a:ext cx="7578725" cy="41148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Objective &amp; Asset </a:t>
            </a:r>
            <a:r>
              <a:rPr lang="en-US" sz="3600" b="1" dirty="0">
                <a:latin typeface="Myanmar Text" panose="020B0502040204020203" pitchFamily="34" charset="0"/>
                <a:cs typeface="Myanmar Text" panose="020B0502040204020203" pitchFamily="34" charset="0"/>
              </a:rPr>
              <a:t>Allocation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Growth Portfolio</a:t>
            </a:r>
            <a:endParaRPr lang="en-US" dirty="0"/>
          </a:p>
        </p:txBody>
      </p:sp>
      <p:sp>
        <p:nvSpPr>
          <p:cNvPr id="9" name="Subtitle 1"/>
          <p:cNvSpPr txBox="1">
            <a:spLocks/>
          </p:cNvSpPr>
          <p:nvPr/>
        </p:nvSpPr>
        <p:spPr>
          <a:xfrm>
            <a:off x="173736" y="1372554"/>
            <a:ext cx="6830568" cy="1652756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600" dirty="0" smtClean="0">
                <a:solidFill>
                  <a:schemeClr val="tx2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Invest in a portfolio of equities with an emphasis on return earned primarily through capital appreciation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Higher exposure to specific high growth sectors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Higher </a:t>
            </a:r>
            <a:r>
              <a:rPr lang="en-US" sz="1600" dirty="0">
                <a:solidFill>
                  <a:schemeClr val="tx2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concentration of </a:t>
            </a:r>
            <a:r>
              <a:rPr lang="en-US" sz="1600" dirty="0" smtClean="0">
                <a:solidFill>
                  <a:schemeClr val="tx2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exposure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Allocation Range: Equities 90 – 100%</a:t>
            </a:r>
            <a:endParaRPr lang="en-US" sz="1600" dirty="0">
              <a:solidFill>
                <a:schemeClr val="tx2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457200" lvl="1" indent="0">
              <a:buNone/>
            </a:pPr>
            <a:endParaRPr lang="en-US" sz="16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>
              <a:spcBef>
                <a:spcPts val="0"/>
              </a:spcBef>
            </a:pPr>
            <a:endParaRPr lang="en-US" sz="16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endParaRPr lang="en-US" sz="1600" i="1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endParaRPr lang="en-US" sz="1600" i="1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endParaRPr lang="en-US" sz="1600" i="1" dirty="0" smtClean="0">
              <a:solidFill>
                <a:schemeClr val="bg1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endParaRPr lang="en-US" sz="1600" i="1" dirty="0">
              <a:solidFill>
                <a:schemeClr val="bg1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398900359"/>
              </p:ext>
            </p:extLst>
          </p:nvPr>
        </p:nvGraphicFramePr>
        <p:xfrm>
          <a:off x="6266087" y="975977"/>
          <a:ext cx="3532632" cy="2406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Gradient Bar"/>
          <p:cNvSpPr/>
          <p:nvPr/>
        </p:nvSpPr>
        <p:spPr>
          <a:xfrm>
            <a:off x="279400" y="6150066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WISE | West Indies Stockbrok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14552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00" y="3264686"/>
            <a:ext cx="7359179" cy="220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4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 txBox="1">
            <a:spLocks/>
          </p:cNvSpPr>
          <p:nvPr/>
        </p:nvSpPr>
        <p:spPr>
          <a:xfrm>
            <a:off x="457200" y="294606"/>
            <a:ext cx="7578725" cy="468918"/>
          </a:xfrm>
          <a:prstGeom prst="rect">
            <a:avLst/>
          </a:prstGeom>
        </p:spPr>
        <p:txBody>
          <a:bodyPr vert="horz" lIns="0" tIns="0" rIns="0" bIns="0" rtlCol="0" anchor="ctr">
            <a:normAutofit fontScale="67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Growth Portfolio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Top Ten Holdings as of Sept 2021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34039"/>
              </p:ext>
            </p:extLst>
          </p:nvPr>
        </p:nvGraphicFramePr>
        <p:xfrm>
          <a:off x="381000" y="1295273"/>
          <a:ext cx="8104632" cy="44551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91937"/>
                <a:gridCol w="2088751"/>
                <a:gridCol w="2112264"/>
                <a:gridCol w="201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Asset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Asset</a:t>
                      </a:r>
                      <a:r>
                        <a:rPr lang="en-US" sz="1400" baseline="0" dirty="0" smtClean="0"/>
                        <a:t> Type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% of Portfolio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Top 10 Holdings</a:t>
                      </a:r>
                      <a:r>
                        <a:rPr lang="en-US" sz="1400" baseline="0" smtClean="0"/>
                        <a:t> as a </a:t>
                      </a:r>
                      <a:r>
                        <a:rPr lang="en-US" sz="1400" smtClean="0"/>
                        <a:t>% of Portfolio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Apple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Inc.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 CAP/TECH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smtClean="0">
                          <a:effectLst/>
                        </a:rPr>
                        <a:t>5.28%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rowSpan="10"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smtClean="0"/>
                    </a:p>
                    <a:p>
                      <a:pPr algn="ctr"/>
                      <a:endParaRPr lang="en-US" sz="140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2400" dirty="0" smtClean="0"/>
                        <a:t>18.94%</a:t>
                      </a:r>
                      <a:endParaRPr lang="en-US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Microsoft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Corp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 CAP/TECH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4.55%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Amazon.com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 CAP/CON DISC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2.97%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Tesla </a:t>
                      </a:r>
                      <a:r>
                        <a:rPr lang="en-US" sz="1400" u="none" strike="noStrike" dirty="0" err="1">
                          <a:effectLst/>
                        </a:rPr>
                        <a:t>Inc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 CAP/CON DISC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1.24%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Nvidia Corp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 CAP/TECH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1.08%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Moderna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Inc.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BIO</a:t>
                      </a:r>
                      <a:r>
                        <a:rPr lang="en-US" sz="1400" baseline="0" dirty="0" smtClean="0"/>
                        <a:t> TECH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0.92%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Alphabet </a:t>
                      </a:r>
                      <a:r>
                        <a:rPr lang="en-US" sz="1400" u="none" strike="noStrike" dirty="0" smtClean="0">
                          <a:effectLst/>
                        </a:rPr>
                        <a:t>Inc. (Google)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</a:t>
                      </a:r>
                      <a:r>
                        <a:rPr lang="en-US" sz="1400" baseline="0" dirty="0" smtClean="0"/>
                        <a:t> CAP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0.88%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Amgen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BIO</a:t>
                      </a:r>
                      <a:r>
                        <a:rPr lang="en-US" sz="1400" baseline="0" dirty="0" smtClean="0"/>
                        <a:t> TECH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0.69%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Gilead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BIO</a:t>
                      </a:r>
                      <a:r>
                        <a:rPr lang="en-US" sz="1400" baseline="0" dirty="0" smtClean="0"/>
                        <a:t> TECH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0.65%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Home Depot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</a:t>
                      </a:r>
                      <a:r>
                        <a:rPr lang="en-US" sz="1400" baseline="0" dirty="0" smtClean="0"/>
                        <a:t> DISC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0.64%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33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15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6616"/>
            <a:ext cx="7578725" cy="41148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General Outlook</a:t>
            </a:r>
            <a:endParaRPr lang="en-US" sz="3200" b="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5" name="Gradient Bar"/>
          <p:cNvSpPr/>
          <p:nvPr/>
        </p:nvSpPr>
        <p:spPr>
          <a:xfrm>
            <a:off x="279400" y="6150066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WISE | West Indies Stockbro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14552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166843"/>
            <a:ext cx="83301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Growth was almost universally better than anticipated in the first two </a:t>
            </a:r>
            <a:r>
              <a:rPr lang="en-US" dirty="0" smtClean="0">
                <a:solidFill>
                  <a:schemeClr val="tx2"/>
                </a:solidFill>
              </a:rPr>
              <a:t>quarters of 2021 </a:t>
            </a:r>
            <a:r>
              <a:rPr lang="en-US" dirty="0">
                <a:solidFill>
                  <a:schemeClr val="tx2"/>
                </a:solidFill>
              </a:rPr>
              <a:t>across both advanced and developing economies.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>
                <a:solidFill>
                  <a:schemeClr val="tx2"/>
                </a:solidFill>
              </a:rPr>
              <a:t>combination of vaccines and better management of the economic impact of the virus has led to stronger-than-expected performance so far this year.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Recovery </a:t>
            </a:r>
            <a:r>
              <a:rPr lang="en-US" dirty="0">
                <a:solidFill>
                  <a:schemeClr val="tx2"/>
                </a:solidFill>
              </a:rPr>
              <a:t>has become more self-sustaining versus stimulus driven.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Existing </a:t>
            </a:r>
            <a:r>
              <a:rPr lang="en-US" dirty="0">
                <a:solidFill>
                  <a:schemeClr val="tx2"/>
                </a:solidFill>
              </a:rPr>
              <a:t>vaccines are effective, even against emerging variants.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CA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2"/>
                </a:solidFill>
              </a:rPr>
              <a:t>With </a:t>
            </a:r>
            <a:r>
              <a:rPr lang="en-CA" dirty="0">
                <a:solidFill>
                  <a:schemeClr val="tx2"/>
                </a:solidFill>
              </a:rPr>
              <a:t>emerging economies lagging in vaccination distribution, the global recovery will be uneven. Emerging economies tend to be major suppliers of commodities and so inflation will likely persist into 2022.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8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16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6616"/>
            <a:ext cx="7578725" cy="41148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Outlook by Asset Class - Bonds</a:t>
            </a:r>
            <a:endParaRPr lang="en-US" sz="3200" b="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5" name="Gradient Bar"/>
          <p:cNvSpPr/>
          <p:nvPr/>
        </p:nvSpPr>
        <p:spPr>
          <a:xfrm>
            <a:off x="279400" y="6150066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WISE | West Indies Stockbro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14552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166843"/>
            <a:ext cx="83301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Interest rates </a:t>
            </a:r>
            <a:r>
              <a:rPr lang="en-US" dirty="0">
                <a:solidFill>
                  <a:schemeClr val="tx2"/>
                </a:solidFill>
              </a:rPr>
              <a:t>to remain low and Central Banks accommodative.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Tapering </a:t>
            </a:r>
            <a:r>
              <a:rPr lang="en-US" dirty="0">
                <a:solidFill>
                  <a:schemeClr val="tx2"/>
                </a:solidFill>
              </a:rPr>
              <a:t>of bond-buying will commence this year or early 2022.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While </a:t>
            </a:r>
            <a:r>
              <a:rPr lang="en-US" dirty="0">
                <a:solidFill>
                  <a:schemeClr val="tx2"/>
                </a:solidFill>
              </a:rPr>
              <a:t>we expect some level of “taper tantrum”, we expect less overreaction this time.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Level </a:t>
            </a:r>
            <a:r>
              <a:rPr lang="en-US" dirty="0">
                <a:solidFill>
                  <a:schemeClr val="tx2"/>
                </a:solidFill>
              </a:rPr>
              <a:t>of liquidity globally suggests that tapering will have no material impact.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We </a:t>
            </a:r>
            <a:r>
              <a:rPr lang="en-US" dirty="0">
                <a:solidFill>
                  <a:schemeClr val="tx2"/>
                </a:solidFill>
              </a:rPr>
              <a:t>expect that long-term interest rates will have modest upside over the next few months as global growth continues to improve.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>
                <a:solidFill>
                  <a:schemeClr val="tx2"/>
                </a:solidFill>
              </a:rPr>
              <a:t>U.S. 10-year Treasury is expected to be range-bound: 1.25% to 1.75% over the next 12 months.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 </a:t>
            </a:r>
            <a:r>
              <a:rPr lang="en-US" dirty="0">
                <a:solidFill>
                  <a:schemeClr val="tx2"/>
                </a:solidFill>
              </a:rPr>
              <a:t>rate increases until both unemployment and supply chains normalize.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32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17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6616"/>
            <a:ext cx="7578725" cy="41148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Myanmar Text" panose="020B0502040204020203" pitchFamily="34" charset="0"/>
                <a:cs typeface="Myanmar Text" panose="020B0502040204020203" pitchFamily="34" charset="0"/>
              </a:rPr>
              <a:t>Outlook by Asset Class – </a:t>
            </a:r>
            <a:r>
              <a:rPr lang="en-US" sz="32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Equities</a:t>
            </a:r>
            <a:endParaRPr lang="en-US" sz="3200" b="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5" name="Gradient Bar"/>
          <p:cNvSpPr/>
          <p:nvPr/>
        </p:nvSpPr>
        <p:spPr>
          <a:xfrm>
            <a:off x="279400" y="6150066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WISE | West Indies Stockbro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14552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166843"/>
            <a:ext cx="83301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As growth continues around the world, equity markets are best positioned to capture the ongoing recovery. </a:t>
            </a:r>
            <a:endParaRPr lang="en-U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While </a:t>
            </a:r>
            <a:r>
              <a:rPr lang="en-US" dirty="0" smtClean="0">
                <a:solidFill>
                  <a:schemeClr val="tx2"/>
                </a:solidFill>
              </a:rPr>
              <a:t>stock market prices appear over valued, low </a:t>
            </a:r>
            <a:r>
              <a:rPr lang="en-US" dirty="0">
                <a:solidFill>
                  <a:schemeClr val="tx2"/>
                </a:solidFill>
              </a:rPr>
              <a:t>interest rates are supportive of higher valuations.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Value stocks (high dividend paying) </a:t>
            </a:r>
            <a:r>
              <a:rPr lang="en-US" dirty="0">
                <a:solidFill>
                  <a:schemeClr val="tx2"/>
                </a:solidFill>
              </a:rPr>
              <a:t>are still cheap relative to growth </a:t>
            </a:r>
            <a:r>
              <a:rPr lang="en-US" dirty="0" smtClean="0">
                <a:solidFill>
                  <a:schemeClr val="tx2"/>
                </a:solidFill>
              </a:rPr>
              <a:t>(generally do not pay dividends) reflecting </a:t>
            </a:r>
            <a:r>
              <a:rPr lang="en-US" dirty="0">
                <a:solidFill>
                  <a:schemeClr val="tx2"/>
                </a:solidFill>
              </a:rPr>
              <a:t>the growth premium expected in a low-growth world.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Financial </a:t>
            </a:r>
            <a:r>
              <a:rPr lang="en-US" dirty="0">
                <a:solidFill>
                  <a:schemeClr val="tx2"/>
                </a:solidFill>
              </a:rPr>
              <a:t>stocks should benefit from further yield-curve </a:t>
            </a:r>
            <a:r>
              <a:rPr lang="en-US" dirty="0" smtClean="0">
                <a:solidFill>
                  <a:schemeClr val="tx2"/>
                </a:solidFill>
              </a:rPr>
              <a:t>steepening (higher interest rates), </a:t>
            </a:r>
            <a:r>
              <a:rPr lang="en-US" dirty="0">
                <a:solidFill>
                  <a:schemeClr val="tx2"/>
                </a:solidFill>
              </a:rPr>
              <a:t>which boosts the profitability of banks.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>
                <a:solidFill>
                  <a:schemeClr val="tx2"/>
                </a:solidFill>
              </a:rPr>
              <a:t>recovery and reopening play is behind us. Supply chain factors will dominate over next 12 months. </a:t>
            </a:r>
            <a:r>
              <a:rPr lang="en-US" dirty="0" smtClean="0">
                <a:solidFill>
                  <a:schemeClr val="tx2"/>
                </a:solidFill>
              </a:rPr>
              <a:t>Longer </a:t>
            </a:r>
            <a:r>
              <a:rPr lang="en-US" dirty="0">
                <a:solidFill>
                  <a:schemeClr val="tx2"/>
                </a:solidFill>
              </a:rPr>
              <a:t>term </a:t>
            </a:r>
            <a:r>
              <a:rPr lang="en-US" dirty="0" smtClean="0">
                <a:solidFill>
                  <a:schemeClr val="tx2"/>
                </a:solidFill>
              </a:rPr>
              <a:t>focus is on growth with a preference for Technology, </a:t>
            </a:r>
            <a:r>
              <a:rPr lang="en-US" dirty="0">
                <a:solidFill>
                  <a:schemeClr val="tx2"/>
                </a:solidFill>
              </a:rPr>
              <a:t>Climate, </a:t>
            </a:r>
            <a:r>
              <a:rPr lang="en-US" dirty="0" smtClean="0">
                <a:solidFill>
                  <a:schemeClr val="tx2"/>
                </a:solidFill>
              </a:rPr>
              <a:t>Health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and Consumer. </a:t>
            </a: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39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18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6616"/>
            <a:ext cx="7578725" cy="41148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Potential Portfolio Allocation Changes </a:t>
            </a:r>
            <a:endParaRPr lang="en-US" sz="3200" b="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5" name="Gradient Bar"/>
          <p:cNvSpPr/>
          <p:nvPr/>
        </p:nvSpPr>
        <p:spPr>
          <a:xfrm>
            <a:off x="279400" y="6150066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WISE | West Indies Stockbro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14552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166843"/>
            <a:ext cx="83301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Balanced - Income: </a:t>
            </a:r>
            <a:r>
              <a:rPr lang="en-US" dirty="0" smtClean="0">
                <a:solidFill>
                  <a:schemeClr val="tx2"/>
                </a:solidFill>
              </a:rPr>
              <a:t>Increase </a:t>
            </a:r>
            <a:r>
              <a:rPr lang="en-US" dirty="0">
                <a:solidFill>
                  <a:schemeClr val="tx2"/>
                </a:solidFill>
              </a:rPr>
              <a:t>allocations to REIT and Dividends, may add a Preference Share ETF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Balanced </a:t>
            </a:r>
            <a:r>
              <a:rPr lang="en-US" b="1" dirty="0">
                <a:solidFill>
                  <a:schemeClr val="tx2"/>
                </a:solidFill>
              </a:rPr>
              <a:t>-</a:t>
            </a:r>
            <a:r>
              <a:rPr lang="en-US" b="1" dirty="0" smtClean="0">
                <a:solidFill>
                  <a:schemeClr val="tx2"/>
                </a:solidFill>
              </a:rPr>
              <a:t> Growth: </a:t>
            </a:r>
            <a:r>
              <a:rPr lang="en-US" dirty="0" smtClean="0">
                <a:solidFill>
                  <a:schemeClr val="tx2"/>
                </a:solidFill>
              </a:rPr>
              <a:t>No </a:t>
            </a:r>
            <a:r>
              <a:rPr lang="en-US" dirty="0">
                <a:solidFill>
                  <a:schemeClr val="tx2"/>
                </a:solidFill>
              </a:rPr>
              <a:t>changes contemplated at this time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Growth: </a:t>
            </a:r>
            <a:r>
              <a:rPr lang="en-US" dirty="0" smtClean="0">
                <a:solidFill>
                  <a:schemeClr val="tx2"/>
                </a:solidFill>
              </a:rPr>
              <a:t>Add specific </a:t>
            </a:r>
            <a:r>
              <a:rPr lang="en-US" dirty="0">
                <a:solidFill>
                  <a:schemeClr val="tx2"/>
                </a:solidFill>
              </a:rPr>
              <a:t>exposure to Communications Sector as well as Robotics, </a:t>
            </a:r>
            <a:r>
              <a:rPr lang="en-US" dirty="0" smtClean="0">
                <a:solidFill>
                  <a:schemeClr val="tx2"/>
                </a:solidFill>
              </a:rPr>
              <a:t>Artificial Intelligence, </a:t>
            </a:r>
            <a:r>
              <a:rPr lang="en-US" dirty="0">
                <a:solidFill>
                  <a:schemeClr val="tx2"/>
                </a:solidFill>
              </a:rPr>
              <a:t>Gaming, Climate Initiatives, </a:t>
            </a:r>
            <a:r>
              <a:rPr lang="en-US" dirty="0" smtClean="0">
                <a:solidFill>
                  <a:schemeClr val="tx2"/>
                </a:solidFill>
              </a:rPr>
              <a:t>Asian </a:t>
            </a:r>
            <a:r>
              <a:rPr lang="en-US" dirty="0">
                <a:solidFill>
                  <a:schemeClr val="tx2"/>
                </a:solidFill>
              </a:rPr>
              <a:t>&amp; </a:t>
            </a:r>
            <a:r>
              <a:rPr lang="en-US" dirty="0" smtClean="0">
                <a:solidFill>
                  <a:schemeClr val="tx2"/>
                </a:solidFill>
              </a:rPr>
              <a:t>African Consumers</a:t>
            </a:r>
            <a:endParaRPr lang="en-US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74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19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6616"/>
            <a:ext cx="7578725" cy="41148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Risk Factors</a:t>
            </a:r>
            <a:endParaRPr lang="en-US" sz="3200" b="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5" name="Gradient Bar"/>
          <p:cNvSpPr/>
          <p:nvPr/>
        </p:nvSpPr>
        <p:spPr>
          <a:xfrm>
            <a:off x="279400" y="6150066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WISE | West Indies Stockbro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14552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166843"/>
            <a:ext cx="83301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Very uneven return to normal and positive GDP growth. The initial strong recovery may fizzle more and faster than expected.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Inflation </a:t>
            </a:r>
            <a:r>
              <a:rPr lang="en-US" dirty="0">
                <a:solidFill>
                  <a:schemeClr val="tx2"/>
                </a:solidFill>
              </a:rPr>
              <a:t>proves to be not as “transitory” as is currently expected.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 “taper tantrum” version 2.0 is likely in the cards over the next six months. As this becomes more apparent, bouts of market volatility will inevitably ensue.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2"/>
                </a:solidFill>
              </a:rPr>
              <a:t>Vaccine-resistant Covid-19 strains develop and become more pervasive. </a:t>
            </a:r>
            <a:endParaRPr lang="en-US" dirty="0">
              <a:solidFill>
                <a:schemeClr val="tx2"/>
              </a:solidFill>
            </a:endParaRPr>
          </a:p>
          <a:p>
            <a:pPr algn="just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6BD57E6-D642-4633-BE8D-24D8B16FFC8C}"/>
              </a:ext>
            </a:extLst>
          </p:cNvPr>
          <p:cNvSpPr/>
          <p:nvPr/>
        </p:nvSpPr>
        <p:spPr>
          <a:xfrm>
            <a:off x="3556" y="0"/>
            <a:ext cx="9162288" cy="1057656"/>
          </a:xfrm>
          <a:prstGeom prst="rect">
            <a:avLst/>
          </a:prstGeom>
          <a:solidFill>
            <a:srgbClr val="C8E8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 noProof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2</a:t>
            </a:fld>
            <a:endParaRPr lang="en-C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1479" y="265124"/>
            <a:ext cx="7585774" cy="79804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Agenda</a:t>
            </a:r>
            <a:endParaRPr lang="en-US" sz="3200" b="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9" name="Gradient Bar"/>
          <p:cNvSpPr/>
          <p:nvPr/>
        </p:nvSpPr>
        <p:spPr>
          <a:xfrm>
            <a:off x="279400" y="6150066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WISE | West Indies Stockbrok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14552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810741"/>
              </p:ext>
            </p:extLst>
          </p:nvPr>
        </p:nvGraphicFramePr>
        <p:xfrm>
          <a:off x="876911" y="1133856"/>
          <a:ext cx="6971608" cy="435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35398"/>
                <a:gridCol w="113621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Introduction</a:t>
                      </a:r>
                      <a:r>
                        <a:rPr lang="en-US" sz="1600" kern="1200" baseline="0" dirty="0" smtClean="0">
                          <a:solidFill>
                            <a:srgbClr val="002060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 of Panel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cs typeface="Myanmar Text" panose="020B0502040204020203" pitchFamily="34" charset="0"/>
                      </a:endParaRPr>
                    </a:p>
                  </a:txBody>
                  <a:tcPr anchor="ctr"/>
                </a:tc>
              </a:tr>
              <a:tr h="29565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The Customised Investment Portfolios</a:t>
                      </a:r>
                      <a:endParaRPr lang="en-US" sz="1600" kern="1200" dirty="0" smtClean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3</a:t>
                      </a:r>
                    </a:p>
                  </a:txBody>
                  <a:tcPr anchor="ctr"/>
                </a:tc>
              </a:tr>
              <a:tr h="29565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Myanmar Text" panose="020B0502040204020203" pitchFamily="34" charset="0"/>
                          <a:ea typeface="+mn-ea"/>
                          <a:cs typeface="Myanmar Text" panose="020B0502040204020203" pitchFamily="34" charset="0"/>
                        </a:rPr>
                        <a:t>Example of Index and ETF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4-5</a:t>
                      </a:r>
                    </a:p>
                  </a:txBody>
                  <a:tcPr anchor="ctr"/>
                </a:tc>
              </a:tr>
              <a:tr h="29565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Myanmar Text" panose="020B0502040204020203" pitchFamily="34" charset="0"/>
                          <a:ea typeface="+mn-ea"/>
                          <a:cs typeface="Myanmar Text" panose="020B0502040204020203" pitchFamily="34" charset="0"/>
                        </a:rPr>
                        <a:t>Benefits of Investing in CIP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6</a:t>
                      </a:r>
                    </a:p>
                  </a:txBody>
                  <a:tcPr anchor="ctr"/>
                </a:tc>
              </a:tr>
              <a:tr h="29565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Responsible Parties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7</a:t>
                      </a:r>
                    </a:p>
                  </a:txBody>
                  <a:tcPr anchor="ctr"/>
                </a:tc>
              </a:tr>
              <a:tr h="18814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ea typeface="+mn-ea"/>
                          <a:cs typeface="Myanmar Text" panose="020B0502040204020203" pitchFamily="34" charset="0"/>
                        </a:rPr>
                        <a:t>Factors</a:t>
                      </a:r>
                      <a:r>
                        <a:rPr lang="en-US" sz="1600" kern="1200" baseline="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ea typeface="+mn-ea"/>
                          <a:cs typeface="Myanmar Text" panose="020B0502040204020203" pitchFamily="34" charset="0"/>
                        </a:rPr>
                        <a:t> considered in ETF selection 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8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Myanmar Text" panose="020B0502040204020203" pitchFamily="34" charset="0"/>
                        <a:cs typeface="Myanmar Text" panose="020B0502040204020203" pitchFamily="34" charset="0"/>
                      </a:endParaRPr>
                    </a:p>
                  </a:txBody>
                  <a:tcPr anchor="ctr"/>
                </a:tc>
              </a:tr>
              <a:tr h="18814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ea typeface="+mn-ea"/>
                          <a:cs typeface="Myanmar Text" panose="020B0502040204020203" pitchFamily="34" charset="0"/>
                        </a:rPr>
                        <a:t>The Portfolios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9-14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Myanmar Text" panose="020B0502040204020203" pitchFamily="34" charset="0"/>
                        <a:cs typeface="Myanmar Text" panose="020B0502040204020203" pitchFamily="34" charset="0"/>
                      </a:endParaRPr>
                    </a:p>
                  </a:txBody>
                  <a:tcPr anchor="ctr"/>
                </a:tc>
              </a:tr>
              <a:tr h="18814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ea typeface="+mn-ea"/>
                          <a:cs typeface="Myanmar Text" panose="020B0502040204020203" pitchFamily="34" charset="0"/>
                        </a:rPr>
                        <a:t>Outlook &amp; Risk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15-</a:t>
                      </a:r>
                      <a:r>
                        <a:rPr lang="en-US" sz="1600" b="0" baseline="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19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Myanmar Text" panose="020B0502040204020203" pitchFamily="34" charset="0"/>
                        <a:cs typeface="Myanmar Text" panose="020B0502040204020203" pitchFamily="34" charset="0"/>
                      </a:endParaRPr>
                    </a:p>
                  </a:txBody>
                  <a:tcPr anchor="ctr"/>
                </a:tc>
              </a:tr>
              <a:tr h="18814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ea typeface="+mn-ea"/>
                          <a:cs typeface="Myanmar Text" panose="020B0502040204020203" pitchFamily="34" charset="0"/>
                        </a:rPr>
                        <a:t>Portfolio</a:t>
                      </a:r>
                      <a:r>
                        <a:rPr lang="en-US" sz="1600" kern="1200" baseline="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ea typeface="+mn-ea"/>
                          <a:cs typeface="Myanmar Text" panose="020B0502040204020203" pitchFamily="34" charset="0"/>
                        </a:rPr>
                        <a:t> Performance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20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Myanmar Text" panose="020B0502040204020203" pitchFamily="34" charset="0"/>
                        <a:cs typeface="Myanmar Text" panose="020B0502040204020203" pitchFamily="34" charset="0"/>
                      </a:endParaRPr>
                    </a:p>
                  </a:txBody>
                  <a:tcPr anchor="ctr"/>
                </a:tc>
              </a:tr>
              <a:tr h="188149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Suitability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21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Myanmar Text" panose="020B0502040204020203" pitchFamily="34" charset="0"/>
                        <a:cs typeface="Myanmar Text" panose="020B0502040204020203" pitchFamily="34" charset="0"/>
                      </a:endParaRPr>
                    </a:p>
                  </a:txBody>
                  <a:tcPr anchor="ctr"/>
                </a:tc>
              </a:tr>
              <a:tr h="18814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Next Steps to Start Investing</a:t>
                      </a:r>
                      <a:endParaRPr lang="en-US" sz="1600" b="0" kern="1200" dirty="0" smtClean="0">
                        <a:solidFill>
                          <a:schemeClr val="accent1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22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Myanmar Text" panose="020B0502040204020203" pitchFamily="34" charset="0"/>
                        <a:cs typeface="Myanmar Text" panose="020B0502040204020203" pitchFamily="34" charset="0"/>
                      </a:endParaRPr>
                    </a:p>
                  </a:txBody>
                  <a:tcPr anchor="ctr"/>
                </a:tc>
              </a:tr>
              <a:tr h="28873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ea typeface="+mn-ea"/>
                          <a:cs typeface="Myanmar Text" panose="020B0502040204020203" pitchFamily="34" charset="0"/>
                        </a:rPr>
                        <a:t>Other offerings</a:t>
                      </a:r>
                      <a:r>
                        <a:rPr lang="en-US" sz="1600" b="0" kern="1200" baseline="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ea typeface="+mn-ea"/>
                          <a:cs typeface="Myanmar Text" panose="020B0502040204020203" pitchFamily="34" charset="0"/>
                        </a:rPr>
                        <a:t> by WISE</a:t>
                      </a:r>
                      <a:endParaRPr lang="en-US" sz="1600" b="0" kern="1200" dirty="0" smtClean="0">
                        <a:solidFill>
                          <a:schemeClr val="accent1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23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Myanmar Text" panose="020B0502040204020203" pitchFamily="34" charset="0"/>
                        <a:cs typeface="Myanmar Text" panose="020B0502040204020203" pitchFamily="34" charset="0"/>
                      </a:endParaRPr>
                    </a:p>
                  </a:txBody>
                  <a:tcPr anchor="ctr"/>
                </a:tc>
              </a:tr>
              <a:tr h="27044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ea typeface="+mn-ea"/>
                          <a:cs typeface="Myanmar Text" panose="020B0502040204020203" pitchFamily="34" charset="0"/>
                        </a:rPr>
                        <a:t>Questions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accent1"/>
                          </a:solidFill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24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Myanmar Text" panose="020B0502040204020203" pitchFamily="34" charset="0"/>
                        <a:cs typeface="Myanmar Text" panose="020B0502040204020203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6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20</a:t>
            </a:fld>
            <a:endParaRPr lang="en-CA"/>
          </a:p>
        </p:txBody>
      </p:sp>
      <p:graphicFrame>
        <p:nvGraphicFramePr>
          <p:cNvPr id="7" name="Table Placeholder 6"/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1086838736"/>
              </p:ext>
            </p:extLst>
          </p:nvPr>
        </p:nvGraphicFramePr>
        <p:xfrm>
          <a:off x="453678" y="1725682"/>
          <a:ext cx="7996584" cy="3535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99146"/>
                <a:gridCol w="1999146"/>
                <a:gridCol w="1999146"/>
                <a:gridCol w="1999146"/>
              </a:tblGrid>
              <a:tr h="251164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Balanced Income 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Balanced Growth 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Growth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0404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One Year Return as of September 2021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C8E8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20.8%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C8E8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30.4%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C8E8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30.2%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C8E8C6">
                        <a:alpha val="20000"/>
                      </a:srgbClr>
                    </a:solidFill>
                  </a:tcPr>
                </a:tc>
              </a:tr>
              <a:tr h="37777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Benchmark One Year Return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</a:rPr>
                        <a:t> as of September 2021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21.2%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30.5%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29.1%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4308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Annualized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Return from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</a:rPr>
                        <a:t> inception as at Sep 2021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C8E8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6.6%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C8E8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19.3%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C8E8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28.1%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C8E8C6">
                        <a:alpha val="20000"/>
                      </a:srgbClr>
                    </a:solidFill>
                  </a:tcPr>
                </a:tc>
              </a:tr>
              <a:tr h="43873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Annualized Benchmark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</a:rPr>
                        <a:t> return from inception as Sep 2021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7.1%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17.0%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27.7%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3873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Growth of US$50,000 invested in Oct 2019 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$56,726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$70,995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$82,121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3678" y="484632"/>
            <a:ext cx="7578725" cy="41148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Myanmar Text" panose="020B0502040204020203" pitchFamily="34" charset="0"/>
                <a:cs typeface="Myanmar Text" panose="020B0502040204020203" pitchFamily="34" charset="0"/>
              </a:rPr>
              <a:t>Portfolio Performance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009" y="1174279"/>
            <a:ext cx="80045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All three portfolios generated high returns over the twelve (12) month period up to </a:t>
            </a: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September 30</a:t>
            </a: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, </a:t>
            </a: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2021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Gradient Bar"/>
          <p:cNvSpPr/>
          <p:nvPr/>
        </p:nvSpPr>
        <p:spPr>
          <a:xfrm>
            <a:off x="279400" y="6150066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WISE | West Indies Stockbro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14552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3678" y="5503871"/>
            <a:ext cx="7982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Performance </a:t>
            </a:r>
            <a:r>
              <a:rPr lang="en-CA" sz="1600" i="1" dirty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is subject to variation and is likely to change over time. </a:t>
            </a:r>
            <a:endParaRPr lang="en-CA" sz="1600" i="1" dirty="0" smtClean="0">
              <a:solidFill>
                <a:schemeClr val="accent1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r>
              <a:rPr lang="en-CA" sz="1600" i="1" dirty="0" smtClean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Past </a:t>
            </a:r>
            <a:r>
              <a:rPr lang="en-CA" sz="1600" i="1" dirty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performance should not be treated as an indicator of future performance. </a:t>
            </a:r>
            <a:endParaRPr lang="en-US" sz="1600" i="1" dirty="0">
              <a:solidFill>
                <a:schemeClr val="accent1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endParaRPr lang="en-US" sz="1600" i="1" dirty="0">
              <a:solidFill>
                <a:schemeClr val="accent1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09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21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3678" y="410507"/>
            <a:ext cx="7578725" cy="41148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Myanmar Text" panose="020B0502040204020203" pitchFamily="34" charset="0"/>
                <a:cs typeface="Myanmar Text" panose="020B0502040204020203" pitchFamily="34" charset="0"/>
              </a:rPr>
              <a:t>Suitability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3678" y="1448670"/>
            <a:ext cx="831265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37A3E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Clients with a long-term investment horizon (5 years or more)</a:t>
            </a:r>
          </a:p>
          <a:p>
            <a:pPr marL="342900" indent="-342900">
              <a:buClr>
                <a:srgbClr val="037A3E"/>
              </a:buClr>
              <a:buSzPct val="60000"/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Clients with a </a:t>
            </a:r>
            <a:r>
              <a:rPr lang="en-US" sz="2000" b="1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Medium</a:t>
            </a:r>
            <a:r>
              <a:rPr lang="en-US" sz="20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to </a:t>
            </a:r>
            <a:r>
              <a:rPr lang="en-US" sz="2000" b="1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High</a:t>
            </a:r>
            <a:r>
              <a:rPr lang="en-US" sz="20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investment risk </a:t>
            </a:r>
            <a:r>
              <a:rPr lang="en-US" sz="20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appetite</a:t>
            </a:r>
          </a:p>
          <a:p>
            <a:pPr marL="342900" indent="-342900">
              <a:buClr>
                <a:srgbClr val="037A3E"/>
              </a:buClr>
              <a:buSzPct val="60000"/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accent1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Clients with a preference for passive investment</a:t>
            </a:r>
            <a:endParaRPr lang="en-US" sz="2000" dirty="0">
              <a:solidFill>
                <a:schemeClr val="accent1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Gradient Bar"/>
          <p:cNvSpPr/>
          <p:nvPr/>
        </p:nvSpPr>
        <p:spPr>
          <a:xfrm>
            <a:off x="279400" y="6150066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WISE | West Indies Stockbro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14552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23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22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31073" y="418966"/>
            <a:ext cx="7578725" cy="41148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Myanmar Text" panose="020B0502040204020203" pitchFamily="34" charset="0"/>
                <a:cs typeface="Myanmar Text" panose="020B0502040204020203" pitchFamily="34" charset="0"/>
              </a:rPr>
              <a:t>Next Steps to Start Investing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6700" y="1347584"/>
            <a:ext cx="85737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Contact your WISE representative</a:t>
            </a: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endParaRPr lang="en-US" sz="16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Complete the </a:t>
            </a:r>
            <a:r>
              <a:rPr lang="en-US" sz="1600" b="1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WISE </a:t>
            </a:r>
            <a:r>
              <a:rPr lang="en-US" sz="1600" b="1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Investor Account Application </a:t>
            </a:r>
            <a:r>
              <a:rPr lang="en-US" sz="1600" b="1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form </a:t>
            </a: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to invest in the Customised Investment Portfolios</a:t>
            </a: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endParaRPr lang="en-US" sz="1600" b="1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Sign to having read and understood the Statement of Investment Policy of each portfolio.</a:t>
            </a: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endParaRPr lang="en-US" sz="16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Provide written instructions for each trade in the </a:t>
            </a:r>
            <a:r>
              <a:rPr lang="en-US" sz="1600" b="1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Customised Investment Portfolio Trade Request form</a:t>
            </a: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endParaRPr lang="en-US" sz="16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Provide USD to invest</a:t>
            </a:r>
            <a:endParaRPr lang="en-US" sz="1600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endParaRPr lang="en-US" sz="1600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Comply with minimum investment amounts as follows: </a:t>
            </a:r>
          </a:p>
          <a:p>
            <a:pPr marL="860425" lvl="1" indent="-285750">
              <a:buClr>
                <a:srgbClr val="037A3E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Minimum </a:t>
            </a: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initial investment: </a:t>
            </a: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US$10,000</a:t>
            </a:r>
            <a:endParaRPr lang="en-US" sz="1600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860425" lvl="1" indent="-285750">
              <a:buClr>
                <a:srgbClr val="037A3E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Minimum </a:t>
            </a: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subsequent investment: </a:t>
            </a: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US$5,000</a:t>
            </a:r>
          </a:p>
          <a:p>
            <a:pPr marL="800100" lvl="1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endParaRPr lang="en-US" sz="16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For more information, contact WISE at 628-9473 or </a:t>
            </a:r>
            <a:r>
              <a:rPr lang="en-US" sz="1600" dirty="0" smtClean="0">
                <a:solidFill>
                  <a:srgbClr val="FF0000"/>
                </a:solidFill>
                <a:latin typeface="Myanmar Text" panose="020B0502040204020203" pitchFamily="34" charset="0"/>
                <a:cs typeface="Myanmar Text" panose="020B0502040204020203" pitchFamily="34" charset="0"/>
                <a:hlinkClick r:id="rId2"/>
              </a:rPr>
              <a:t>wiseinfo@wisett.com</a:t>
            </a:r>
            <a:r>
              <a:rPr lang="en-US" sz="1600" dirty="0" smtClean="0">
                <a:solidFill>
                  <a:srgbClr val="FF000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or visit our website </a:t>
            </a: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at </a:t>
            </a:r>
            <a:r>
              <a:rPr lang="en-US" sz="1600" dirty="0">
                <a:solidFill>
                  <a:srgbClr val="037A3E"/>
                </a:solidFill>
                <a:latin typeface="Myanmar Text" panose="020B0502040204020203" pitchFamily="34" charset="0"/>
                <a:cs typeface="Myanmar Text" panose="020B0502040204020203" pitchFamily="34" charset="0"/>
                <a:hlinkClick r:id="rId3"/>
              </a:rPr>
              <a:t>https://wiseequities.com/home</a:t>
            </a:r>
            <a:r>
              <a:rPr lang="en-US" sz="1600" dirty="0" smtClean="0">
                <a:solidFill>
                  <a:srgbClr val="037A3E"/>
                </a:solidFill>
                <a:latin typeface="Myanmar Text" panose="020B0502040204020203" pitchFamily="34" charset="0"/>
                <a:cs typeface="Myanmar Text" panose="020B0502040204020203" pitchFamily="34" charset="0"/>
                <a:hlinkClick r:id="rId3"/>
              </a:rPr>
              <a:t>/</a:t>
            </a:r>
            <a:r>
              <a:rPr lang="en-US" sz="1600" dirty="0" smtClean="0">
                <a:solidFill>
                  <a:srgbClr val="037A3E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</a:p>
        </p:txBody>
      </p:sp>
      <p:sp>
        <p:nvSpPr>
          <p:cNvPr id="7" name="Gradient Bar"/>
          <p:cNvSpPr/>
          <p:nvPr/>
        </p:nvSpPr>
        <p:spPr>
          <a:xfrm>
            <a:off x="279400" y="6150066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WISE | West Indies Stockbrok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14552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0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23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31073" y="418966"/>
            <a:ext cx="7578725" cy="41148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Other WISE Offerings</a:t>
            </a:r>
            <a:endParaRPr lang="en-US" sz="3200" b="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6700" y="1347584"/>
            <a:ext cx="86944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Fixed Income Trading – Domestic</a:t>
            </a: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endParaRPr lang="en-US" sz="1600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Fixed Income Trading – International </a:t>
            </a: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endParaRPr lang="en-US" sz="1600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Equity Trading – Domestic: Online trading via local trading platform (TOP) or WISE assisted</a:t>
            </a: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endParaRPr lang="en-US" sz="1600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Equity Trading – International</a:t>
            </a: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: Online trading </a:t>
            </a: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via NetX360 or WISE assisted </a:t>
            </a: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endParaRPr lang="en-US" sz="1600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>
              <a:buClr>
                <a:srgbClr val="037A3E"/>
              </a:buClr>
              <a:buSzPct val="55000"/>
            </a:pPr>
            <a:r>
              <a:rPr lang="en-US" sz="1600" b="1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New Offerings Coming Soon!</a:t>
            </a:r>
          </a:p>
          <a:p>
            <a:pPr>
              <a:buClr>
                <a:srgbClr val="037A3E"/>
              </a:buClr>
              <a:buSzPct val="55000"/>
            </a:pPr>
            <a:endParaRPr lang="en-US" sz="1600" b="1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Margin Accounts</a:t>
            </a: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endParaRPr lang="en-US" sz="16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Options Trading </a:t>
            </a: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endParaRPr lang="en-US" sz="16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After-hours Trading</a:t>
            </a:r>
            <a:endParaRPr lang="en-US" sz="1600" dirty="0" smtClean="0">
              <a:solidFill>
                <a:srgbClr val="037A3E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7" name="Gradient Bar"/>
          <p:cNvSpPr/>
          <p:nvPr/>
        </p:nvSpPr>
        <p:spPr>
          <a:xfrm>
            <a:off x="279400" y="6150066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WISE | West Indies Stockbro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14552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34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0"/>
            <a:ext cx="6934200" cy="1143000"/>
          </a:xfrm>
        </p:spPr>
        <p:txBody>
          <a:bodyPr/>
          <a:lstStyle/>
          <a:p>
            <a:pPr algn="ctr" eaLnBrk="1" hangingPunct="1"/>
            <a:r>
              <a:rPr lang="en-CA" altLang="en-US" sz="3600" b="1" dirty="0">
                <a:latin typeface="Myanmar Text" panose="020B0502040204020203" pitchFamily="34" charset="0"/>
                <a:cs typeface="Myanmar Text" panose="020B0502040204020203" pitchFamily="34" charset="0"/>
              </a:rPr>
              <a:t>Questions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1073811"/>
            <a:ext cx="6115050" cy="4048163"/>
          </a:xfrm>
        </p:spPr>
      </p:pic>
      <p:sp>
        <p:nvSpPr>
          <p:cNvPr id="4" name="Gradient Bar"/>
          <p:cNvSpPr/>
          <p:nvPr/>
        </p:nvSpPr>
        <p:spPr>
          <a:xfrm>
            <a:off x="279400" y="6150066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WISE | West Indies Stockbrok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14552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66737" y="5052785"/>
            <a:ext cx="7724775" cy="1143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altLang="en-US" sz="20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To ask a question please use the </a:t>
            </a:r>
          </a:p>
          <a:p>
            <a:pPr algn="ctr"/>
            <a:r>
              <a:rPr lang="en-CA" altLang="en-US" sz="20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‘raise hand’ function on the right of your Webex screen</a:t>
            </a:r>
            <a:endParaRPr lang="en-CA" altLang="en-US" sz="2000" b="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2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81" y="455760"/>
            <a:ext cx="8710750" cy="41148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Myanmar Text" panose="020B0502040204020203" pitchFamily="34" charset="0"/>
                <a:cs typeface="Myanmar Text" panose="020B0502040204020203" pitchFamily="34" charset="0"/>
              </a:rPr>
              <a:t>The Customised Investment </a:t>
            </a:r>
            <a:r>
              <a:rPr lang="en-US" sz="32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Portfolios (CIPs)</a:t>
            </a:r>
            <a:endParaRPr lang="en-US" sz="3200" b="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1241"/>
            <a:ext cx="9213669" cy="753171"/>
          </a:xfrm>
        </p:spPr>
        <p:txBody>
          <a:bodyPr>
            <a:noAutofit/>
          </a:bodyPr>
          <a:lstStyle/>
          <a:p>
            <a:pPr marL="460375" indent="-233363">
              <a:buClr>
                <a:srgbClr val="037A3E"/>
              </a:buClr>
              <a:buSzPct val="61000"/>
              <a:buFont typeface="Wingdings" panose="05000000000000000000" pitchFamily="2" charset="2"/>
              <a:buChar char="q"/>
              <a:tabLst>
                <a:tab pos="119063" algn="l"/>
              </a:tabLst>
            </a:pPr>
            <a:endParaRPr kumimoji="1" lang="en-US" sz="18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460375" indent="-233363">
              <a:buClr>
                <a:srgbClr val="037A3E"/>
              </a:buClr>
              <a:buSzPct val="61000"/>
              <a:buFont typeface="Wingdings" panose="05000000000000000000" pitchFamily="2" charset="2"/>
              <a:buChar char="q"/>
              <a:tabLst>
                <a:tab pos="119063" algn="l"/>
              </a:tabLst>
            </a:pPr>
            <a:r>
              <a:rPr kumimoji="1" lang="en-US" sz="1800" b="1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Three investment portfolios comprised primarily of Exchange Traded Funds (ETFs)</a:t>
            </a:r>
            <a:endParaRPr lang="en-US" sz="1800" b="1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460375" indent="-233363">
              <a:buClr>
                <a:srgbClr val="037A3E"/>
              </a:buClr>
              <a:buSzPct val="61000"/>
              <a:buFont typeface="Wingdings" panose="05000000000000000000" pitchFamily="2" charset="2"/>
              <a:buChar char="q"/>
              <a:tabLst>
                <a:tab pos="119063" algn="l"/>
              </a:tabLst>
            </a:pPr>
            <a:r>
              <a:rPr kumimoji="1" lang="en-US" sz="18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Grants access </a:t>
            </a:r>
            <a:r>
              <a:rPr kumimoji="1" lang="en-US" sz="18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to the global stock and bond </a:t>
            </a:r>
            <a:r>
              <a:rPr kumimoji="1" lang="en-US" sz="18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markets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9400" y="1982948"/>
            <a:ext cx="4248043" cy="3354765"/>
          </a:xfrm>
          <a:prstGeom prst="rect">
            <a:avLst/>
          </a:prstGeom>
          <a:solidFill>
            <a:srgbClr val="C8E8C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en-US" sz="1000" b="1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r>
              <a:rPr lang="en-US" sz="1600" b="1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Exchange Traded Funds (ETFs):</a:t>
            </a:r>
          </a:p>
          <a:p>
            <a:endParaRPr lang="en-US" sz="1000" b="1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457200" indent="-169863">
              <a:buClr>
                <a:srgbClr val="037A3E"/>
              </a:buClr>
              <a:buSzPct val="66000"/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Diversified portfolios of securities that track specific </a:t>
            </a:r>
            <a:r>
              <a:rPr lang="en-US" sz="1600" b="1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market</a:t>
            </a: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indices, sectors or commodities</a:t>
            </a:r>
          </a:p>
          <a:p>
            <a:pPr marL="457200" indent="-169863">
              <a:buClr>
                <a:srgbClr val="037A3E"/>
              </a:buClr>
              <a:buSzPct val="66000"/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Invest </a:t>
            </a: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 any asset class</a:t>
            </a:r>
          </a:p>
          <a:p>
            <a:pPr marL="457200" indent="-169863">
              <a:buClr>
                <a:srgbClr val="037A3E"/>
              </a:buClr>
              <a:buSzPct val="66000"/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Marketable</a:t>
            </a:r>
            <a:endParaRPr lang="en-US" sz="1600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457200" indent="-169863">
              <a:buClr>
                <a:srgbClr val="037A3E"/>
              </a:buClr>
              <a:buSzPct val="66000"/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Prices fluctuates </a:t>
            </a: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as the ETF is bought and sold on the market</a:t>
            </a:r>
          </a:p>
          <a:p>
            <a:pPr marL="457200" indent="-169863">
              <a:buClr>
                <a:srgbClr val="037A3E"/>
              </a:buClr>
              <a:buSzPct val="66000"/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Lower </a:t>
            </a: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expense ratios</a:t>
            </a:r>
            <a:r>
              <a:rPr lang="en-US" sz="1600" b="1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than </a:t>
            </a: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buying stocks </a:t>
            </a: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individually</a:t>
            </a:r>
          </a:p>
          <a:p>
            <a:pPr marL="457200" indent="-169863">
              <a:buClr>
                <a:srgbClr val="037A3E"/>
              </a:buClr>
              <a:buSzPct val="66000"/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Include U.S. holdings and international securities </a:t>
            </a:r>
            <a:endParaRPr lang="en-US" sz="1600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8" name="Gradient Bar"/>
          <p:cNvSpPr/>
          <p:nvPr/>
        </p:nvSpPr>
        <p:spPr>
          <a:xfrm>
            <a:off x="279400" y="6175467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WISE | West Indies Stockbro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39953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4584700" y="5452894"/>
            <a:ext cx="5371102" cy="39841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169863" defTabSz="914400">
              <a:buClr>
                <a:srgbClr val="037A3E"/>
              </a:buClr>
              <a:buSzPct val="66000"/>
              <a:buFont typeface="Courier New" panose="02070309020205020404" pitchFamily="49" charset="0"/>
              <a:buChar char="o"/>
            </a:pPr>
            <a:endParaRPr lang="en-US" sz="1800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1957" y="1982948"/>
            <a:ext cx="4324243" cy="4170372"/>
          </a:xfrm>
          <a:prstGeom prst="rect">
            <a:avLst/>
          </a:prstGeom>
          <a:solidFill>
            <a:srgbClr val="C8E8C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287337">
              <a:buClr>
                <a:srgbClr val="037A3E"/>
              </a:buClr>
              <a:buSzPct val="66000"/>
            </a:pPr>
            <a:endParaRPr lang="en-US" sz="900" b="1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287337">
              <a:buClr>
                <a:srgbClr val="037A3E"/>
              </a:buClr>
              <a:buSzPct val="66000"/>
            </a:pPr>
            <a:r>
              <a:rPr lang="en-US" sz="1600" b="1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Market Index: </a:t>
            </a:r>
          </a:p>
          <a:p>
            <a:pPr marL="287337">
              <a:buClr>
                <a:srgbClr val="037A3E"/>
              </a:buClr>
              <a:buSzPct val="66000"/>
            </a:pPr>
            <a:endParaRPr lang="en-US" sz="900" b="1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7663" indent="-177800">
              <a:buClr>
                <a:srgbClr val="037A3E"/>
              </a:buClr>
              <a:buSzPct val="66000"/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Hypothetical portfolio of investments that represents a segment of the financial market</a:t>
            </a:r>
          </a:p>
          <a:p>
            <a:pPr marL="347663" indent="-177800">
              <a:buClr>
                <a:srgbClr val="037A3E"/>
              </a:buClr>
              <a:buSzPct val="66000"/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Index value derived from the prices of the underlying holdings</a:t>
            </a:r>
          </a:p>
          <a:p>
            <a:pPr marL="347663" indent="-177800">
              <a:buClr>
                <a:srgbClr val="037A3E"/>
              </a:buClr>
              <a:buSzPct val="66000"/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Used to gauge market segment performance</a:t>
            </a:r>
            <a:endParaRPr lang="en-US" sz="1600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7663" indent="-177800">
              <a:buClr>
                <a:srgbClr val="037A3E"/>
              </a:buClr>
              <a:buSzPct val="66000"/>
            </a:pP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	</a:t>
            </a:r>
            <a:endParaRPr lang="en-US" sz="1600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7663" indent="-177800">
              <a:buClr>
                <a:srgbClr val="037A3E"/>
              </a:buClr>
              <a:buSzPct val="66000"/>
            </a:pPr>
            <a:r>
              <a:rPr lang="en-US" sz="1600" i="1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 Popular Market </a:t>
            </a:r>
            <a:r>
              <a:rPr lang="en-US" sz="1600" i="1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Indices: </a:t>
            </a:r>
          </a:p>
          <a:p>
            <a:pPr marL="347663" indent="-177800">
              <a:buClr>
                <a:srgbClr val="037A3E"/>
              </a:buClr>
              <a:buSzPct val="66000"/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S&amp;P 500 Index </a:t>
            </a: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(GSPC)</a:t>
            </a:r>
            <a:endParaRPr lang="en-US" sz="1600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7663" indent="-177800">
              <a:buClr>
                <a:srgbClr val="037A3E"/>
              </a:buClr>
              <a:buSzPct val="66000"/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Dow Jones Industrial Average (DJIA)</a:t>
            </a:r>
          </a:p>
          <a:p>
            <a:pPr marL="347663" indent="-177800">
              <a:buClr>
                <a:srgbClr val="037A3E"/>
              </a:buClr>
              <a:buSzPct val="66000"/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Nasdaq Composite Index (NDAQ)</a:t>
            </a:r>
          </a:p>
          <a:p>
            <a:pPr marL="347663" indent="-177800">
              <a:buClr>
                <a:srgbClr val="037A3E"/>
              </a:buClr>
              <a:buSzPct val="66000"/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Bloomberg </a:t>
            </a: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Barclays U.S. Aggregate Bond Index</a:t>
            </a:r>
          </a:p>
        </p:txBody>
      </p:sp>
    </p:spTree>
    <p:extLst>
      <p:ext uri="{BB962C8B-B14F-4D97-AF65-F5344CB8AC3E}">
        <p14:creationId xmlns:p14="http://schemas.microsoft.com/office/powerpoint/2010/main" val="6183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4</a:t>
            </a:fld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8" y="1161288"/>
            <a:ext cx="7680961" cy="134416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sz="18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Comprised of the 500 largest publicly traded companies in the U.S.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sz="18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Widely regarded as the best gauge of large-cap U.S. equities.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sz="18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Top ten holdings as follows: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198" y="333756"/>
            <a:ext cx="7578725" cy="41148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Example – S&amp;P 500 Market Index</a:t>
            </a:r>
            <a:endParaRPr lang="en-US" sz="3200" b="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46582"/>
              </p:ext>
            </p:extLst>
          </p:nvPr>
        </p:nvGraphicFramePr>
        <p:xfrm>
          <a:off x="723074" y="2185416"/>
          <a:ext cx="6096000" cy="4013200"/>
        </p:xfrm>
        <a:graphic>
          <a:graphicData uri="http://schemas.openxmlformats.org/drawingml/2006/table">
            <a:tbl>
              <a:tblPr firstRow="1" bandRow="1">
                <a:tableStyleId>{CA949A42-8534-413A-A760-ABA5BDE51491}</a:tableStyleId>
              </a:tblPr>
              <a:tblGrid>
                <a:gridCol w="2285302"/>
                <a:gridCol w="1778698"/>
                <a:gridCol w="2032000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Company</a:t>
                      </a:r>
                      <a:endParaRPr kumimoji="1" lang="en-US" sz="1400" b="1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Ticker</a:t>
                      </a:r>
                      <a:endParaRPr kumimoji="1" lang="en-US" sz="1400" b="1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% of Index</a:t>
                      </a:r>
                      <a:endParaRPr kumimoji="1" lang="en-US" sz="1400" b="1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Apple 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AAPL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6.2%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Microsoft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MSFT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5.9%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Amazon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AMZN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3.9%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Facebook 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FB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2.4%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Alphabet Class A (Google)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GOOGL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2.3%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Alphabet Class C (Google)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GOOG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2.2%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err="1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Telsa</a:t>
                      </a:r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 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TSLA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1.5%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err="1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Nvidia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NVDA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1.5%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Berkshire Hathaway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BRK.B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1.4%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JP Morgan Chase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JPM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400" kern="1200" dirty="0" smtClean="0">
                          <a:latin typeface="Myanmar Text" panose="020B0502040204020203" pitchFamily="34" charset="0"/>
                          <a:cs typeface="Myanmar Text" panose="020B0502040204020203" pitchFamily="34" charset="0"/>
                        </a:rPr>
                        <a:t>1.3%</a:t>
                      </a:r>
                      <a:endParaRPr kumimoji="1" lang="en-US" sz="1400" kern="1200" dirty="0">
                        <a:solidFill>
                          <a:srgbClr val="002060"/>
                        </a:solidFill>
                        <a:latin typeface="Myanmar Text" panose="020B0502040204020203" pitchFamily="34" charset="0"/>
                        <a:ea typeface="+mn-ea"/>
                        <a:cs typeface="Myanmar Text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89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5</a:t>
            </a:fld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8" y="1161287"/>
            <a:ext cx="8394194" cy="146367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ETF SPDR S&amp;P 500 (SPY) tracks the S&amp;P </a:t>
            </a:r>
            <a:r>
              <a:rPr lang="en-US" dirty="0"/>
              <a:t>500 </a:t>
            </a:r>
            <a:r>
              <a:rPr lang="en-US" dirty="0" smtClean="0"/>
              <a:t>Index (GSPC).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graph below compares performance of the SPY and GSPC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SPY very closely tracks the GSPC.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1" dirty="0"/>
              <a:t>SPY provides exposure to the 500 stocks within the GSPC.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7529" y="438259"/>
            <a:ext cx="7578725" cy="41148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Example - Exchange Traded Funds   			      vs Market Index</a:t>
            </a:r>
            <a:endParaRPr lang="en-US" sz="3200" b="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7" y="3022723"/>
            <a:ext cx="8873137" cy="338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39" y="485067"/>
            <a:ext cx="7578726" cy="41148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Benefits of Investing in CIP</a:t>
            </a:r>
            <a:endParaRPr lang="en-US" sz="3200" b="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908" y="1463941"/>
            <a:ext cx="8129452" cy="456285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Clr>
                <a:srgbClr val="037A3E"/>
              </a:buClr>
              <a:buSzPct val="71000"/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Diversification </a:t>
            </a:r>
            <a:r>
              <a:rPr lang="en-US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to a wide range of securities and industry </a:t>
            </a:r>
            <a:r>
              <a:rPr lang="en-US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sectors through various ETFs</a:t>
            </a:r>
          </a:p>
          <a:p>
            <a:pPr marL="342900" indent="-342900">
              <a:buClr>
                <a:srgbClr val="037A3E"/>
              </a:buClr>
              <a:buSzPct val="71000"/>
              <a:buFont typeface="Wingdings" panose="05000000000000000000" pitchFamily="2" charset="2"/>
              <a:buChar char="q"/>
            </a:pPr>
            <a:endParaRPr lang="en-US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71000"/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Portfolio </a:t>
            </a:r>
            <a:r>
              <a:rPr lang="en-US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allocation decisions are made under the advice of RBC Investment Management (Caribbean) Limited, one of the </a:t>
            </a:r>
            <a:r>
              <a:rPr lang="en-US" b="1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leading asset managers </a:t>
            </a:r>
            <a:r>
              <a:rPr lang="en-US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 Trinidad &amp; </a:t>
            </a:r>
            <a:r>
              <a:rPr lang="en-US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Tobago</a:t>
            </a:r>
          </a:p>
          <a:p>
            <a:pPr marL="342900" indent="-342900">
              <a:buClr>
                <a:srgbClr val="037A3E"/>
              </a:buClr>
              <a:buSzPct val="71000"/>
              <a:buFont typeface="Wingdings" panose="05000000000000000000" pitchFamily="2" charset="2"/>
              <a:buChar char="q"/>
            </a:pPr>
            <a:endParaRPr lang="en-US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71000"/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The </a:t>
            </a:r>
            <a:r>
              <a:rPr lang="en-US" b="1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ability to switch </a:t>
            </a:r>
            <a:r>
              <a:rPr lang="en-US" b="1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among or withdraw from</a:t>
            </a:r>
            <a:r>
              <a:rPr lang="en-US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the portfolios as your investment objectives </a:t>
            </a:r>
            <a:r>
              <a:rPr lang="en-US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change</a:t>
            </a:r>
          </a:p>
          <a:p>
            <a:pPr marL="342900" indent="-342900">
              <a:buClr>
                <a:srgbClr val="037A3E"/>
              </a:buClr>
              <a:buSzPct val="71000"/>
              <a:buFont typeface="Wingdings" panose="05000000000000000000" pitchFamily="2" charset="2"/>
              <a:buChar char="q"/>
            </a:pPr>
            <a:endParaRPr lang="en-US" b="1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71000"/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Transparency </a:t>
            </a:r>
            <a:r>
              <a:rPr lang="en-US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of cost and </a:t>
            </a:r>
            <a:r>
              <a:rPr lang="en-US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holdings</a:t>
            </a:r>
          </a:p>
          <a:p>
            <a:pPr marL="342900" indent="-342900">
              <a:buClr>
                <a:srgbClr val="037A3E"/>
              </a:buClr>
              <a:buSzPct val="71000"/>
              <a:buFont typeface="Wingdings" panose="05000000000000000000" pitchFamily="2" charset="2"/>
              <a:buChar char="q"/>
            </a:pPr>
            <a:endParaRPr lang="en-US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71000"/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Easy </a:t>
            </a:r>
            <a:r>
              <a:rPr lang="en-US" b="1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and low </a:t>
            </a:r>
            <a:r>
              <a:rPr lang="en-US" b="1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cost </a:t>
            </a:r>
            <a:r>
              <a:rPr lang="en-US" b="1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access </a:t>
            </a:r>
            <a:r>
              <a:rPr lang="en-US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to </a:t>
            </a:r>
            <a:r>
              <a:rPr lang="en-US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global equity, fixed income and real estate markets</a:t>
            </a:r>
          </a:p>
          <a:p>
            <a:pPr marL="342900" indent="-342900">
              <a:buClr>
                <a:srgbClr val="037A3E"/>
              </a:buClr>
              <a:buSzPct val="71000"/>
              <a:buFont typeface="Wingdings" panose="05000000000000000000" pitchFamily="2" charset="2"/>
              <a:buChar char="q"/>
            </a:pPr>
            <a:endParaRPr lang="en-US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Clr>
                <a:srgbClr val="037A3E"/>
              </a:buClr>
              <a:buSzPct val="71000"/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Automatic </a:t>
            </a:r>
            <a:r>
              <a:rPr lang="en-US" b="1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cash management </a:t>
            </a:r>
            <a:r>
              <a:rPr lang="en-US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and portfolio </a:t>
            </a:r>
            <a:r>
              <a:rPr lang="en-US" b="1" dirty="0" smtClean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rebalancing </a:t>
            </a:r>
            <a:endParaRPr lang="en-US" b="1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4" name="Gradient Bar"/>
          <p:cNvSpPr/>
          <p:nvPr/>
        </p:nvSpPr>
        <p:spPr>
          <a:xfrm>
            <a:off x="279400" y="6150066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WISE | West Indies Stockbro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14552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5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323672"/>
            <a:ext cx="8053251" cy="584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Responsible Parties</a:t>
            </a:r>
            <a:endParaRPr lang="en-US" sz="3200" b="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93188820"/>
              </p:ext>
            </p:extLst>
          </p:nvPr>
        </p:nvGraphicFramePr>
        <p:xfrm>
          <a:off x="228600" y="1125583"/>
          <a:ext cx="8381198" cy="4944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Gradient Bar"/>
          <p:cNvSpPr/>
          <p:nvPr/>
        </p:nvSpPr>
        <p:spPr>
          <a:xfrm>
            <a:off x="279400" y="6150066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WISE | West Indies Stockbroker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14552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15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8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6751" y="402336"/>
            <a:ext cx="7578725" cy="41148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Factors Considered in ETF selection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9825" y="1078992"/>
            <a:ext cx="767257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Size: </a:t>
            </a:r>
            <a:r>
              <a:rPr lang="en-US" dirty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Market Capitalization &gt; US$ 1 Billion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Liquidity: </a:t>
            </a:r>
            <a:r>
              <a:rPr lang="en-US" dirty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Liquidity of the Fund itself as well as of the underlying securities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The Underlying Index: </a:t>
            </a:r>
            <a:r>
              <a:rPr lang="en-US" dirty="0" smtClean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 good </a:t>
            </a:r>
            <a:r>
              <a:rPr lang="en-US" dirty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reflection of the desired exposure without excessive concentration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Tracking Error: </a:t>
            </a:r>
            <a:r>
              <a:rPr lang="en-US" dirty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Small difference between the returns of the ETF and its benchmark index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Small Bid / Ask Spread: </a:t>
            </a:r>
            <a:r>
              <a:rPr lang="en-US" dirty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Funds with higher average daily trading volumes and more assets under management tend to trade at tighter spreads 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Adequate disclosure </a:t>
            </a:r>
          </a:p>
        </p:txBody>
      </p:sp>
    </p:spTree>
    <p:extLst>
      <p:ext uri="{BB962C8B-B14F-4D97-AF65-F5344CB8AC3E}">
        <p14:creationId xmlns:p14="http://schemas.microsoft.com/office/powerpoint/2010/main" val="402278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3123-EF31-4C08-A865-932FC064F9C8}" type="slidenum">
              <a:rPr lang="en-CA" smtClean="0"/>
              <a:t>9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94606"/>
            <a:ext cx="7578725" cy="46891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Objective &amp; Asset </a:t>
            </a:r>
            <a:r>
              <a:rPr lang="en-US" sz="3600" b="1" dirty="0">
                <a:latin typeface="Myanmar Text" panose="020B0502040204020203" pitchFamily="34" charset="0"/>
                <a:cs typeface="Myanmar Text" panose="020B0502040204020203" pitchFamily="34" charset="0"/>
              </a:rPr>
              <a:t>Allocation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Balanced Income Portfolio</a:t>
            </a:r>
            <a:endParaRPr lang="en-US" dirty="0"/>
          </a:p>
        </p:txBody>
      </p:sp>
      <p:sp>
        <p:nvSpPr>
          <p:cNvPr id="9" name="Subtitle 1"/>
          <p:cNvSpPr txBox="1">
            <a:spLocks/>
          </p:cNvSpPr>
          <p:nvPr/>
        </p:nvSpPr>
        <p:spPr>
          <a:xfrm>
            <a:off x="166987" y="1323831"/>
            <a:ext cx="6633464" cy="2477184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Invest in a portfolio of both bonds and equity with an emphasis on return earned through income generation via interest and dividends.</a:t>
            </a:r>
          </a:p>
          <a:p>
            <a:pPr marL="40005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Bonds – </a:t>
            </a:r>
            <a:r>
              <a:rPr lang="en-US" sz="1600" dirty="0" err="1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Favour</a:t>
            </a: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Non-Investment Grade over Investment Grade</a:t>
            </a:r>
          </a:p>
          <a:p>
            <a:pPr marL="40005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Equities – </a:t>
            </a:r>
            <a:r>
              <a:rPr lang="en-US" sz="1600" dirty="0" err="1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Favour</a:t>
            </a: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stable, large cap, income-producing businesses</a:t>
            </a:r>
          </a:p>
          <a:p>
            <a:pPr marL="40005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Allocation Range for each asset class: 40 – 60%</a:t>
            </a:r>
          </a:p>
          <a:p>
            <a:endParaRPr lang="en-US" sz="1600" i="1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81028584"/>
              </p:ext>
            </p:extLst>
          </p:nvPr>
        </p:nvGraphicFramePr>
        <p:xfrm>
          <a:off x="6151707" y="932816"/>
          <a:ext cx="3532632" cy="2406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Gradient Bar"/>
          <p:cNvSpPr/>
          <p:nvPr/>
        </p:nvSpPr>
        <p:spPr>
          <a:xfrm>
            <a:off x="279400" y="6150066"/>
            <a:ext cx="8610600" cy="45719"/>
          </a:xfrm>
          <a:prstGeom prst="rect">
            <a:avLst/>
          </a:prstGeom>
          <a:gradFill flip="none" rotWithShape="1">
            <a:gsLst>
              <a:gs pos="60000">
                <a:srgbClr val="11B115"/>
              </a:gs>
              <a:gs pos="0">
                <a:srgbClr val="11B115"/>
              </a:gs>
              <a:gs pos="74000">
                <a:srgbClr val="11B115"/>
              </a:gs>
              <a:gs pos="9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WISE | West Indies Stockbrok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14552"/>
            <a:ext cx="749300" cy="5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384" y="3801015"/>
            <a:ext cx="7812356" cy="217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8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BC 2018 HNW for all new slides">
  <a:themeElements>
    <a:clrScheme name="RBC HNW Colors">
      <a:dk1>
        <a:srgbClr val="000000"/>
      </a:dk1>
      <a:lt1>
        <a:srgbClr val="FFFFFF"/>
      </a:lt1>
      <a:dk2>
        <a:srgbClr val="003168"/>
      </a:dk2>
      <a:lt2>
        <a:srgbClr val="E7EEF1"/>
      </a:lt2>
      <a:accent1>
        <a:srgbClr val="003168"/>
      </a:accent1>
      <a:accent2>
        <a:srgbClr val="FFC72C"/>
      </a:accent2>
      <a:accent3>
        <a:srgbClr val="87AFBF"/>
      </a:accent3>
      <a:accent4>
        <a:srgbClr val="C1B5A5"/>
      </a:accent4>
      <a:accent5>
        <a:srgbClr val="FCA311"/>
      </a:accent5>
      <a:accent6>
        <a:srgbClr val="B8A970"/>
      </a:accent6>
      <a:hlink>
        <a:srgbClr val="87AFBF"/>
      </a:hlink>
      <a:folHlink>
        <a:srgbClr val="B3B6B8"/>
      </a:folHlink>
    </a:clrScheme>
    <a:fontScheme name="RBC 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lat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>
            <a:shade val="50000"/>
          </a:schemeClr>
        </a:solidFill>
      </a:fillStyleLst>
      <a:lnStyleLst>
        <a:ln w="0" cap="flat" cmpd="sng" algn="ctr">
          <a:noFill/>
        </a:ln>
        <a:ln w="6350" cap="flat" cmpd="sng" algn="ctr">
          <a:solidFill>
            <a:schemeClr val="phClr"/>
          </a:solidFill>
          <a:prstDash val="solid"/>
        </a:ln>
        <a:ln w="0" cap="flat" cmpd="sng" algn="ctr">
          <a:noFill/>
        </a:ln>
      </a:lnStyleLst>
      <a:effectStyleLst>
        <a:effectStyle>
          <a:effectLst>
            <a:blur/>
          </a:effectLst>
        </a:effectStyle>
        <a:effectStyle>
          <a:effectLst>
            <a:fillOverlay blend="screen">
              <a:solidFill>
                <a:schemeClr val="phClr"/>
              </a:solidFill>
            </a:fillOverlay>
          </a:effectLst>
        </a:effectStyle>
        <a:effectStyle>
          <a:effectLst>
            <a:blur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Warm Yellow">
      <a:srgbClr val="FFC72C"/>
    </a:custClr>
    <a:custClr name="Tundra">
      <a:srgbClr val="87AFBF"/>
    </a:custClr>
    <a:custClr name="Light Gray">
      <a:srgbClr val="C1B5A5"/>
    </a:custClr>
    <a:custClr name="Sunburst">
      <a:srgbClr val="FCA311"/>
    </a:custClr>
    <a:custClr name="Beige">
      <a:srgbClr val="B8A970"/>
    </a:custClr>
    <a:custClr name="Carbon">
      <a:srgbClr val="899299"/>
    </a:custClr>
    <a:custClr name="Apple">
      <a:srgbClr val="AABA0A"/>
    </a:custClr>
    <a:custClr name="Seaweed">
      <a:srgbClr val="588886"/>
    </a:custClr>
    <a:custClr name="Sky">
      <a:srgbClr val="51B5E0"/>
    </a:custClr>
    <a:custClr name="Slate Gray">
      <a:srgbClr val="6F6E6F"/>
    </a:custClr>
    <a:custClr name="Warm Yellow 70%">
      <a:srgbClr val="FFD86B"/>
    </a:custClr>
    <a:custClr name="Tundra 70%">
      <a:srgbClr val="ABC7D2"/>
    </a:custClr>
    <a:custClr name="Light Gray 70%">
      <a:srgbClr val="D4CBC0"/>
    </a:custClr>
    <a:custClr name="Sunburst 70%">
      <a:srgbClr val="FDBF58"/>
    </a:custClr>
    <a:custClr name="Beige 70%">
      <a:srgbClr val="CDC39B"/>
    </a:custClr>
    <a:custClr name="Carbon 70%">
      <a:srgbClr val="ACB3B8"/>
    </a:custClr>
    <a:custClr name="Apple 70%">
      <a:srgbClr val="C4CF54"/>
    </a:custClr>
    <a:custClr name="Seaweed 70%">
      <a:srgbClr val="8AACAA"/>
    </a:custClr>
    <a:custClr name="Sky 70%">
      <a:srgbClr val="85CBE9"/>
    </a:custClr>
    <a:custClr name="Slate Gray 70%">
      <a:srgbClr val="9A9A9A"/>
    </a:custClr>
    <a:custClr name="Warm Yellow 55%">
      <a:srgbClr val="FFE08B"/>
    </a:custClr>
    <a:custClr name="Tundra 55%">
      <a:srgbClr val="BDD3DC"/>
    </a:custClr>
    <a:custClr name="Light Gray 55%">
      <a:srgbClr val="DDD6CE"/>
    </a:custClr>
    <a:custClr name="Sunburst 55%">
      <a:srgbClr val="FDCC7C"/>
    </a:custClr>
    <a:custClr name="Beige 55%">
      <a:srgbClr val="D8D0B0"/>
    </a:custClr>
    <a:custClr name="Carbon 55%">
      <a:srgbClr val="BEC3C7"/>
    </a:custClr>
    <a:custClr name="Apple 55%">
      <a:srgbClr val="D0D978"/>
    </a:custClr>
    <a:custClr name="Seaweed 55%">
      <a:srgbClr val="A3BEBC"/>
    </a:custClr>
    <a:custClr name="Sky 55%">
      <a:srgbClr val="9FD6EE"/>
    </a:custClr>
    <a:custClr name="Slate Gray 55%">
      <a:srgbClr val="B0AFB0"/>
    </a:custClr>
    <a:custClr name="Warm Yellow 40%">
      <a:srgbClr val="FFE9AB"/>
    </a:custClr>
    <a:custClr name="Tundra 40%">
      <a:srgbClr val="CFDFE5"/>
    </a:custClr>
    <a:custClr name="Light Gray 40%">
      <a:srgbClr val="E6E1DB"/>
    </a:custClr>
    <a:custClr name="Sunburst 40%">
      <a:srgbClr val="FEDAA0"/>
    </a:custClr>
    <a:custClr name="Beige 40%">
      <a:srgbClr val="E3DDC6"/>
    </a:custClr>
    <a:custClr name="Carbon 40%">
      <a:srgbClr val="D0D3D6"/>
    </a:custClr>
    <a:custClr name="Apple 40%">
      <a:srgbClr val="DDE39D"/>
    </a:custClr>
    <a:custClr name="Seaweed 40%">
      <a:srgbClr val="BCCFCF"/>
    </a:custClr>
    <a:custClr name="Sky 40%">
      <a:srgbClr val="B9E1F3"/>
    </a:custClr>
    <a:custClr name="Slate Gray 40%">
      <a:srgbClr val="C5C5C5"/>
    </a:custClr>
    <a:custClr name="Warm Yellow 25%">
      <a:srgbClr val="FFF1CA"/>
    </a:custClr>
    <a:custClr name="Tundra 25%">
      <a:srgbClr val="E1EBEF"/>
    </a:custClr>
    <a:custClr name="Light Gray 25%">
      <a:srgbClr val="F0EDE9"/>
    </a:custClr>
    <a:custClr name="Sunburst 25%">
      <a:srgbClr val="FEE8C4"/>
    </a:custClr>
    <a:custClr name="Beige 25%">
      <a:srgbClr val="EDEADB"/>
    </a:custClr>
    <a:custClr name="Carbon 25%">
      <a:srgbClr val="E2E4E6"/>
    </a:custClr>
    <a:custClr name="Apple 25%">
      <a:srgbClr val="EAEEC2"/>
    </a:custClr>
    <a:custClr name="Seaweed 25%">
      <a:srgbClr val="D5E1E1"/>
    </a:custClr>
    <a:custClr name="Sky 25%">
      <a:srgbClr val="D4EDF7"/>
    </a:custClr>
    <a:custClr name="Slate Gray 25%">
      <a:srgbClr val="DBDBDB"/>
    </a:custClr>
  </a:custClrLst>
  <a:extLst>
    <a:ext uri="{05A4C25C-085E-4340-85A3-A5531E510DB2}">
      <thm15:themeFamily xmlns:thm15="http://schemas.microsoft.com/office/thememl/2012/main" name="HNW Standard.potx" id="{250C4236-12C2-4292-AE3F-FF12CFE95964}" vid="{B575C62B-AEDA-4C91-B4F8-DD0F168F4AB3}"/>
    </a:ext>
  </a:extLst>
</a:theme>
</file>

<file path=ppt/theme/theme2.xml><?xml version="1.0" encoding="utf-8"?>
<a:theme xmlns:a="http://schemas.openxmlformats.org/drawingml/2006/main" name="Legacy Slides Only - No New Slides">
  <a:themeElements>
    <a:clrScheme name="RBC HNW Colors">
      <a:dk1>
        <a:srgbClr val="000000"/>
      </a:dk1>
      <a:lt1>
        <a:srgbClr val="FFFFFF"/>
      </a:lt1>
      <a:dk2>
        <a:srgbClr val="003168"/>
      </a:dk2>
      <a:lt2>
        <a:srgbClr val="E7EEF1"/>
      </a:lt2>
      <a:accent1>
        <a:srgbClr val="003168"/>
      </a:accent1>
      <a:accent2>
        <a:srgbClr val="FFC72C"/>
      </a:accent2>
      <a:accent3>
        <a:srgbClr val="87AFBF"/>
      </a:accent3>
      <a:accent4>
        <a:srgbClr val="C1B5A5"/>
      </a:accent4>
      <a:accent5>
        <a:srgbClr val="FCA311"/>
      </a:accent5>
      <a:accent6>
        <a:srgbClr val="B8A970"/>
      </a:accent6>
      <a:hlink>
        <a:srgbClr val="87AFBF"/>
      </a:hlink>
      <a:folHlink>
        <a:srgbClr val="B3B6B8"/>
      </a:folHlink>
    </a:clrScheme>
    <a:fontScheme name="RBC 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lat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>
            <a:shade val="50000"/>
          </a:schemeClr>
        </a:solidFill>
      </a:fillStyleLst>
      <a:lnStyleLst>
        <a:ln w="0" cap="flat" cmpd="sng" algn="ctr">
          <a:noFill/>
        </a:ln>
        <a:ln w="6350" cap="flat" cmpd="sng" algn="ctr">
          <a:solidFill>
            <a:schemeClr val="phClr"/>
          </a:solidFill>
          <a:prstDash val="solid"/>
        </a:ln>
        <a:ln w="0" cap="flat" cmpd="sng" algn="ctr">
          <a:noFill/>
        </a:ln>
      </a:lnStyleLst>
      <a:effectStyleLst>
        <a:effectStyle>
          <a:effectLst>
            <a:blur/>
          </a:effectLst>
        </a:effectStyle>
        <a:effectStyle>
          <a:effectLst>
            <a:fillOverlay blend="screen">
              <a:solidFill>
                <a:schemeClr val="phClr"/>
              </a:solidFill>
            </a:fillOverlay>
          </a:effectLst>
        </a:effectStyle>
        <a:effectStyle>
          <a:effectLst>
            <a:blur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Warm Yellow">
      <a:srgbClr val="FFC72C"/>
    </a:custClr>
    <a:custClr name="Tundra">
      <a:srgbClr val="87AFBF"/>
    </a:custClr>
    <a:custClr name="Light Gray">
      <a:srgbClr val="C1B5A5"/>
    </a:custClr>
    <a:custClr name="Sunburst">
      <a:srgbClr val="FCA311"/>
    </a:custClr>
    <a:custClr name="Beige">
      <a:srgbClr val="B8A970"/>
    </a:custClr>
    <a:custClr name="Carbon">
      <a:srgbClr val="899299"/>
    </a:custClr>
    <a:custClr name="Apple">
      <a:srgbClr val="AABA0A"/>
    </a:custClr>
    <a:custClr name="Seaweed">
      <a:srgbClr val="588886"/>
    </a:custClr>
    <a:custClr name="Sky">
      <a:srgbClr val="51B5E0"/>
    </a:custClr>
    <a:custClr name="Slate Gray">
      <a:srgbClr val="6F6E6F"/>
    </a:custClr>
    <a:custClr name="Warm Yellow 70%">
      <a:srgbClr val="FFD86B"/>
    </a:custClr>
    <a:custClr name="Tundra 70%">
      <a:srgbClr val="ABC7D2"/>
    </a:custClr>
    <a:custClr name="Light Gray 70%">
      <a:srgbClr val="D4CBC0"/>
    </a:custClr>
    <a:custClr name="Sunburst 70%">
      <a:srgbClr val="FDBF58"/>
    </a:custClr>
    <a:custClr name="Beige 70%">
      <a:srgbClr val="CDC39B"/>
    </a:custClr>
    <a:custClr name="Carbon 70%">
      <a:srgbClr val="ACB3B8"/>
    </a:custClr>
    <a:custClr name="Apple 70%">
      <a:srgbClr val="C4CF54"/>
    </a:custClr>
    <a:custClr name="Seaweed 70%">
      <a:srgbClr val="8AACAA"/>
    </a:custClr>
    <a:custClr name="Sky 70%">
      <a:srgbClr val="85CBE9"/>
    </a:custClr>
    <a:custClr name="Slate Gray 70%">
      <a:srgbClr val="9A9A9A"/>
    </a:custClr>
    <a:custClr name="Warm Yellow 40%">
      <a:srgbClr val="FFE9AB"/>
    </a:custClr>
    <a:custClr name="Tundra 40%">
      <a:srgbClr val="CFDFE5"/>
    </a:custClr>
    <a:custClr name="Light Gray 40%">
      <a:srgbClr val="E6E1DB"/>
    </a:custClr>
    <a:custClr name="Sunburst 40%">
      <a:srgbClr val="FEDAA0"/>
    </a:custClr>
    <a:custClr name="Beige 40%">
      <a:srgbClr val="E3DDC6"/>
    </a:custClr>
    <a:custClr name="Carbon 40%">
      <a:srgbClr val="D0D3D6"/>
    </a:custClr>
    <a:custClr name="Apple 40%">
      <a:srgbClr val="DDE39D"/>
    </a:custClr>
    <a:custClr name="Seaweed 40%">
      <a:srgbClr val="BCCFCF"/>
    </a:custClr>
    <a:custClr name="Sky 40%">
      <a:srgbClr val="B9E1F3"/>
    </a:custClr>
    <a:custClr name="Slate Gray 40%">
      <a:srgbClr val="C5C5C5"/>
    </a:custClr>
    <a:custClr name="Warm Yellow 25%">
      <a:srgbClr val="FFF1CA"/>
    </a:custClr>
    <a:custClr name="Tundra 25%">
      <a:srgbClr val="E1EBEF"/>
    </a:custClr>
    <a:custClr name="Light Gray 25%">
      <a:srgbClr val="F0EDE9"/>
    </a:custClr>
    <a:custClr name="Sunburst 25%">
      <a:srgbClr val="FEE8C4"/>
    </a:custClr>
    <a:custClr name="Beige 25%">
      <a:srgbClr val="EDEADB"/>
    </a:custClr>
    <a:custClr name="Carbon 25%">
      <a:srgbClr val="E2E4E6"/>
    </a:custClr>
    <a:custClr name="Apple 25%">
      <a:srgbClr val="EAEEC2"/>
    </a:custClr>
    <a:custClr name="Seaweed 25%">
      <a:srgbClr val="D5E1E1"/>
    </a:custClr>
    <a:custClr name="Sky 25%">
      <a:srgbClr val="D4EDF7"/>
    </a:custClr>
    <a:custClr name="Slate Gray 25%">
      <a:srgbClr val="DBDBDB"/>
    </a:custClr>
    <a:custClr name="Warm Yellow 10%">
      <a:srgbClr val="FFF9EA"/>
    </a:custClr>
    <a:custClr name="Tundra 10%">
      <a:srgbClr val="F3F7F9"/>
    </a:custClr>
    <a:custClr name="Light Gray 10%">
      <a:srgbClr val="F9F8F6"/>
    </a:custClr>
    <a:custClr name="Sunburst 10%">
      <a:srgbClr val="FFF6E7"/>
    </a:custClr>
    <a:custClr name="Beige 10%">
      <a:srgbClr val="F8F6F1"/>
    </a:custClr>
    <a:custClr name="Carbon 10%">
      <a:srgbClr val="F3F4F5"/>
    </a:custClr>
    <a:custClr name="Apple 10%">
      <a:srgbClr val="F7F8E7"/>
    </a:custClr>
    <a:custClr name="Seaweed 10%">
      <a:srgbClr val="EEF3F3"/>
    </a:custClr>
    <a:custClr name="Sky 10%">
      <a:srgbClr val="EEF8FC"/>
    </a:custClr>
    <a:custClr name="Slate Gray 10%">
      <a:srgbClr val="F1F1F1"/>
    </a:custClr>
  </a:custClrLst>
  <a:extLst>
    <a:ext uri="{05A4C25C-085E-4340-85A3-A5531E510DB2}">
      <thm15:themeFamily xmlns:thm15="http://schemas.microsoft.com/office/thememl/2012/main" name="HNW Standard.potx" id="{250C4236-12C2-4292-AE3F-FF12CFE95964}" vid="{2E3C0EA1-A865-432F-AA44-C87A0048900A}"/>
    </a:ext>
  </a:extLst>
</a:theme>
</file>

<file path=ppt/theme/theme3.xml><?xml version="1.0" encoding="utf-8"?>
<a:theme xmlns:a="http://schemas.openxmlformats.org/drawingml/2006/main" name="Office Theme">
  <a:themeElements>
    <a:clrScheme name="RBC HNW Colors">
      <a:dk1>
        <a:srgbClr val="000000"/>
      </a:dk1>
      <a:lt1>
        <a:srgbClr val="FFFFFF"/>
      </a:lt1>
      <a:dk2>
        <a:srgbClr val="003168"/>
      </a:dk2>
      <a:lt2>
        <a:srgbClr val="E7EEF1"/>
      </a:lt2>
      <a:accent1>
        <a:srgbClr val="003168"/>
      </a:accent1>
      <a:accent2>
        <a:srgbClr val="FFC72C"/>
      </a:accent2>
      <a:accent3>
        <a:srgbClr val="87AFBF"/>
      </a:accent3>
      <a:accent4>
        <a:srgbClr val="C1B5A5"/>
      </a:accent4>
      <a:accent5>
        <a:srgbClr val="FCA311"/>
      </a:accent5>
      <a:accent6>
        <a:srgbClr val="B8A970"/>
      </a:accent6>
      <a:hlink>
        <a:srgbClr val="87AFBF"/>
      </a:hlink>
      <a:folHlink>
        <a:srgbClr val="B3B6B8"/>
      </a:folHlink>
    </a:clrScheme>
    <a:fontScheme name="RBC 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RBC HNW Colors">
      <a:dk1>
        <a:srgbClr val="000000"/>
      </a:dk1>
      <a:lt1>
        <a:srgbClr val="FFFFFF"/>
      </a:lt1>
      <a:dk2>
        <a:srgbClr val="003168"/>
      </a:dk2>
      <a:lt2>
        <a:srgbClr val="E7EEF1"/>
      </a:lt2>
      <a:accent1>
        <a:srgbClr val="003168"/>
      </a:accent1>
      <a:accent2>
        <a:srgbClr val="FFC72C"/>
      </a:accent2>
      <a:accent3>
        <a:srgbClr val="87AFBF"/>
      </a:accent3>
      <a:accent4>
        <a:srgbClr val="C1B5A5"/>
      </a:accent4>
      <a:accent5>
        <a:srgbClr val="FCA311"/>
      </a:accent5>
      <a:accent6>
        <a:srgbClr val="B8A970"/>
      </a:accent6>
      <a:hlink>
        <a:srgbClr val="87AFBF"/>
      </a:hlink>
      <a:folHlink>
        <a:srgbClr val="B3B6B8"/>
      </a:folHlink>
    </a:clrScheme>
    <a:fontScheme name="RBC 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HNW Standard</Template>
  <TotalTime>3164</TotalTime>
  <Words>1650</Words>
  <Application>Microsoft Office PowerPoint</Application>
  <PresentationFormat>On-screen Show (4:3)</PresentationFormat>
  <Paragraphs>423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Courier New</vt:lpstr>
      <vt:lpstr>Myanmar Text</vt:lpstr>
      <vt:lpstr>Wingdings</vt:lpstr>
      <vt:lpstr>RBC 2018 HNW for all new slides</vt:lpstr>
      <vt:lpstr>Legacy Slides Only - No New Slides</vt:lpstr>
      <vt:lpstr>PowerPoint Presentation</vt:lpstr>
      <vt:lpstr>Agenda</vt:lpstr>
      <vt:lpstr>The Customised Investment Portfolios (CIPs)</vt:lpstr>
      <vt:lpstr>Example – S&amp;P 500 Market Index</vt:lpstr>
      <vt:lpstr>Example - Exchange Traded Funds            vs Market Index</vt:lpstr>
      <vt:lpstr>Benefits of Investing in CIP</vt:lpstr>
      <vt:lpstr>Responsible Parties</vt:lpstr>
      <vt:lpstr>Factors Considered in ETF selection</vt:lpstr>
      <vt:lpstr>Objective &amp; Asset Allocation Balanced Income Portfolio</vt:lpstr>
      <vt:lpstr>PowerPoint Presentation</vt:lpstr>
      <vt:lpstr>Objective &amp; Asset Allocation  Balanced-Growth Portfolio</vt:lpstr>
      <vt:lpstr>PowerPoint Presentation</vt:lpstr>
      <vt:lpstr>Objective &amp; Asset Allocation  Growth Portfolio</vt:lpstr>
      <vt:lpstr>PowerPoint Presentation</vt:lpstr>
      <vt:lpstr>General Outlook</vt:lpstr>
      <vt:lpstr>Outlook by Asset Class - Bonds</vt:lpstr>
      <vt:lpstr>Outlook by Asset Class – Equities</vt:lpstr>
      <vt:lpstr>Potential Portfolio Allocation Changes </vt:lpstr>
      <vt:lpstr>Risk Factors</vt:lpstr>
      <vt:lpstr>Portfolio Performance</vt:lpstr>
      <vt:lpstr>Suitability</vt:lpstr>
      <vt:lpstr>Next Steps to Start Investing</vt:lpstr>
      <vt:lpstr>Other WISE Offerings</vt:lpstr>
      <vt:lpstr>Questions</vt:lpstr>
    </vt:vector>
  </TitlesOfParts>
  <Company>RBC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2 layout</dc:title>
  <dc:creator>Meegan, Louise</dc:creator>
  <cp:keywords>RBC Internal</cp:keywords>
  <dc:description>Version 1.00
Job 1544
Oct. 16, 2018</dc:description>
  <cp:lastModifiedBy>Joseph, Nadia</cp:lastModifiedBy>
  <cp:revision>205</cp:revision>
  <cp:lastPrinted>2019-03-20T16:50:47Z</cp:lastPrinted>
  <dcterms:created xsi:type="dcterms:W3CDTF">2019-03-14T20:06:27Z</dcterms:created>
  <dcterms:modified xsi:type="dcterms:W3CDTF">2021-10-14T12:13:55Z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7a8f66a5-22a9-4a07-87ec-e8c18fbddc54</vt:lpwstr>
  </property>
  <property fmtid="{D5CDD505-2E9C-101B-9397-08002B2CF9AE}" pid="3" name="Classification">
    <vt:lpwstr>TT_RBC_Internal</vt:lpwstr>
  </property>
</Properties>
</file>